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p:sldMasterIdLst>
    <p:sldMasterId id="2147483648" r:id="rId1"/>
    <p:sldMasterId id="2147483661" r:id="rId2"/>
  </p:sldMasterIdLst>
  <p:notesMasterIdLst>
    <p:notesMasterId r:id="rId53"/>
  </p:notesMasterIdLst>
  <p:sldIdLst>
    <p:sldId id="369" r:id="rId3"/>
    <p:sldId id="352" r:id="rId4"/>
    <p:sldId id="370" r:id="rId5"/>
    <p:sldId id="268" r:id="rId6"/>
    <p:sldId id="374" r:id="rId7"/>
    <p:sldId id="286" r:id="rId8"/>
    <p:sldId id="375" r:id="rId9"/>
    <p:sldId id="399" r:id="rId10"/>
    <p:sldId id="307" r:id="rId11"/>
    <p:sldId id="371" r:id="rId12"/>
    <p:sldId id="354" r:id="rId13"/>
    <p:sldId id="376" r:id="rId14"/>
    <p:sldId id="377" r:id="rId15"/>
    <p:sldId id="378" r:id="rId16"/>
    <p:sldId id="309" r:id="rId17"/>
    <p:sldId id="379" r:id="rId18"/>
    <p:sldId id="380" r:id="rId19"/>
    <p:sldId id="381" r:id="rId20"/>
    <p:sldId id="311" r:id="rId21"/>
    <p:sldId id="400" r:id="rId22"/>
    <p:sldId id="401" r:id="rId23"/>
    <p:sldId id="402" r:id="rId24"/>
    <p:sldId id="403" r:id="rId25"/>
    <p:sldId id="404" r:id="rId26"/>
    <p:sldId id="405" r:id="rId27"/>
    <p:sldId id="406" r:id="rId28"/>
    <p:sldId id="372" r:id="rId29"/>
    <p:sldId id="321" r:id="rId30"/>
    <p:sldId id="325" r:id="rId31"/>
    <p:sldId id="327" r:id="rId32"/>
    <p:sldId id="383" r:id="rId33"/>
    <p:sldId id="393" r:id="rId34"/>
    <p:sldId id="394" r:id="rId35"/>
    <p:sldId id="395" r:id="rId36"/>
    <p:sldId id="396" r:id="rId37"/>
    <p:sldId id="332" r:id="rId38"/>
    <p:sldId id="397" r:id="rId39"/>
    <p:sldId id="407" r:id="rId40"/>
    <p:sldId id="373" r:id="rId41"/>
    <p:sldId id="384" r:id="rId42"/>
    <p:sldId id="385" r:id="rId43"/>
    <p:sldId id="386" r:id="rId44"/>
    <p:sldId id="387" r:id="rId45"/>
    <p:sldId id="340" r:id="rId46"/>
    <p:sldId id="389" r:id="rId47"/>
    <p:sldId id="388" r:id="rId48"/>
    <p:sldId id="390" r:id="rId49"/>
    <p:sldId id="391" r:id="rId50"/>
    <p:sldId id="392" r:id="rId51"/>
    <p:sldId id="336" r:id="rId52"/>
  </p:sldIdLst>
  <p:sldSz cx="12192000" cy="6858000"/>
  <p:notesSz cx="6858000" cy="9144000"/>
  <p:custDataLst>
    <p:tags r:id="rId5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3" d="100"/>
          <a:sy n="113" d="100"/>
        </p:scale>
        <p:origin x="25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7A54AE-E28B-4533-A456-B756823B96D8}" type="datetimeFigureOut">
              <a:rPr lang="zh-CN" altLang="en-US" smtClean="0"/>
              <a:t>2025/9/22</a:t>
            </a:fld>
            <a:endParaRPr lang="zh-CN" altLang="en-US"/>
          </a:p>
        </p:txBody>
      </p:sp>
      <p:sp>
        <p:nvSpPr>
          <p:cNvPr id="4" name="幻灯片图像占位符 3"/>
          <p:cNvSpPr>
            <a:spLocks noGrp="1" noRot="1" noChangeAspect="1"/>
          </p:cNvSpPr>
          <p:nvPr>
            <p:ph type="sldImg" idx="2"/>
          </p:nvPr>
        </p:nvSpPr>
        <p:spPr>
          <a:xfrm>
            <a:off x="685530" y="1143000"/>
            <a:ext cx="548694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1BB924-0F29-4611-A8B9-E5E73D232998}"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291" y="1122363"/>
            <a:ext cx="9145749"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291" y="3602038"/>
            <a:ext cx="914574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9272647" y="6312535"/>
            <a:ext cx="2743725" cy="365125"/>
          </a:xfrm>
        </p:spPr>
        <p:txBody>
          <a:bodyPr/>
          <a:lstStyle/>
          <a:p>
            <a:r>
              <a:rPr lang="en-US" altLang="zh-CN"/>
              <a:t>1·</a:t>
            </a:r>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6569" y="365125"/>
            <a:ext cx="2629403"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360" y="365125"/>
            <a:ext cx="7735779"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63DB197-84B0-484E-9C0F-88358ECCB797}" type="datetimeFigureOut">
              <a:rPr lang="zh-CN" altLang="en-US" smtClean="0"/>
              <a:t>2025/9/22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t>‹#›</a:t>
            </a:fld>
            <a:endParaRPr lang="zh-CN" alt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291" y="1122363"/>
            <a:ext cx="9145749"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291" y="3602038"/>
            <a:ext cx="914574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r>
              <a:rPr lang="en-US" altLang="zh-CN"/>
              <a:t>·</a:t>
            </a:r>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2009" y="1709738"/>
            <a:ext cx="10517611"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2009" y="4589463"/>
            <a:ext cx="1051761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36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38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949" y="365125"/>
            <a:ext cx="10517611" cy="1325563"/>
          </a:xfrm>
        </p:spPr>
        <p:txBody>
          <a:bodyPr/>
          <a:lstStyle/>
          <a:p>
            <a:r>
              <a:rPr lang="zh-CN" altLang="en-US"/>
              <a:t>单击此处编辑母版标题样式</a:t>
            </a:r>
          </a:p>
        </p:txBody>
      </p:sp>
      <p:sp>
        <p:nvSpPr>
          <p:cNvPr id="3" name="文本占位符 2"/>
          <p:cNvSpPr>
            <a:spLocks noGrp="1"/>
          </p:cNvSpPr>
          <p:nvPr>
            <p:ph type="body" idx="1"/>
          </p:nvPr>
        </p:nvSpPr>
        <p:spPr>
          <a:xfrm>
            <a:off x="839949" y="1681163"/>
            <a:ext cx="515877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949" y="2505075"/>
            <a:ext cx="5158773"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3380" y="1681163"/>
            <a:ext cx="518417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3380" y="2505075"/>
            <a:ext cx="5184179"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10" name="矩形 9"/>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6" name="矩形 5"/>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5" name="矩形 4"/>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4179" y="987425"/>
            <a:ext cx="617338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4179" y="987425"/>
            <a:ext cx="617338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6569" y="365125"/>
            <a:ext cx="2629403"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360" y="365125"/>
            <a:ext cx="7735779"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63DB197-84B0-484E-9C0F-88358ECCB797}" type="datetimeFigureOut">
              <a:rPr lang="zh-CN" altLang="en-US" smtClean="0"/>
              <a:t>2025/9/22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t>‹#›</a:t>
            </a:fld>
            <a:endParaRPr lang="zh-CN" altLang="en-US"/>
          </a:p>
        </p:txBody>
      </p:sp>
      <p:sp>
        <p:nvSpPr>
          <p:cNvPr id="6" name="矩形 5"/>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2009" y="1709738"/>
            <a:ext cx="10517611"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2009" y="4589463"/>
            <a:ext cx="1051761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36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38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949" y="365125"/>
            <a:ext cx="10517611" cy="1325563"/>
          </a:xfrm>
        </p:spPr>
        <p:txBody>
          <a:bodyPr/>
          <a:lstStyle/>
          <a:p>
            <a:r>
              <a:rPr lang="zh-CN" altLang="en-US"/>
              <a:t>单击此处编辑母版标题样式</a:t>
            </a:r>
          </a:p>
        </p:txBody>
      </p:sp>
      <p:sp>
        <p:nvSpPr>
          <p:cNvPr id="3" name="文本占位符 2"/>
          <p:cNvSpPr>
            <a:spLocks noGrp="1"/>
          </p:cNvSpPr>
          <p:nvPr>
            <p:ph type="body" idx="1"/>
          </p:nvPr>
        </p:nvSpPr>
        <p:spPr>
          <a:xfrm>
            <a:off x="839949" y="1681163"/>
            <a:ext cx="515877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949" y="2505075"/>
            <a:ext cx="5158773"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3380" y="1681163"/>
            <a:ext cx="518417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3380" y="2505075"/>
            <a:ext cx="5184179"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4179" y="987425"/>
            <a:ext cx="617338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4179" y="987425"/>
            <a:ext cx="617338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360" y="365125"/>
            <a:ext cx="10517611"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360" y="1825625"/>
            <a:ext cx="10517611"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360" y="6356350"/>
            <a:ext cx="274372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3"/>
          </p:nvPr>
        </p:nvSpPr>
        <p:spPr>
          <a:xfrm>
            <a:off x="4039372" y="6356350"/>
            <a:ext cx="411558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2247" y="6356350"/>
            <a:ext cx="274372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E70D98-FA84-41BA-BD43-6D85A7C62EA0}" type="slidenum">
              <a:rPr lang="zh-CN" altLang="en-US" smtClean="0"/>
              <a:t>‹#›</a:t>
            </a:fld>
            <a:endParaRPr lang="zh-CN" altLang="en-US"/>
          </a:p>
        </p:txBody>
      </p:sp>
      <p:pic>
        <p:nvPicPr>
          <p:cNvPr id="8" name="图片 7"/>
          <p:cNvPicPr>
            <a:picLocks noChangeAspect="1"/>
          </p:cNvPicPr>
          <p:nvPr userDrawn="1"/>
        </p:nvPicPr>
        <p:blipFill>
          <a:blip r:embed="rId14"/>
          <a:srcRect r="8646" b="-580"/>
          <a:stretch>
            <a:fillRect/>
          </a:stretch>
        </p:blipFill>
        <p:spPr>
          <a:xfrm>
            <a:off x="-128930" y="-76200"/>
            <a:ext cx="12323896" cy="7051040"/>
          </a:xfrm>
          <a:prstGeom prst="rect">
            <a:avLst/>
          </a:prstGeom>
        </p:spPr>
      </p:pic>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360" y="365125"/>
            <a:ext cx="10517611"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360" y="1825625"/>
            <a:ext cx="10517611"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360" y="6356350"/>
            <a:ext cx="274372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3"/>
          </p:nvPr>
        </p:nvSpPr>
        <p:spPr>
          <a:xfrm>
            <a:off x="4039372" y="6356350"/>
            <a:ext cx="411558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2247" y="6356350"/>
            <a:ext cx="274372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E70D98-FA84-41BA-BD43-6D85A7C62EA0}" type="slidenum">
              <a:rPr lang="zh-CN" altLang="en-US" smtClean="0"/>
              <a:t>‹#›</a:t>
            </a:fld>
            <a:endParaRPr lang="zh-CN" altLang="en-US"/>
          </a:p>
        </p:txBody>
      </p:sp>
      <p:pic>
        <p:nvPicPr>
          <p:cNvPr id="8" name="图片 7"/>
          <p:cNvPicPr>
            <a:picLocks noChangeAspect="1"/>
          </p:cNvPicPr>
          <p:nvPr userDrawn="1"/>
        </p:nvPicPr>
        <p:blipFill>
          <a:blip r:embed="rId14"/>
          <a:srcRect r="8646" b="-580"/>
          <a:stretch>
            <a:fillRect/>
          </a:stretch>
        </p:blipFill>
        <p:spPr>
          <a:xfrm>
            <a:off x="-128930" y="-76200"/>
            <a:ext cx="12323896" cy="7051040"/>
          </a:xfrm>
          <a:prstGeom prst="rect">
            <a:avLst/>
          </a:prstGeom>
        </p:spPr>
      </p:pic>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微信图片_2025-08-21_134516_064"/>
          <p:cNvPicPr>
            <a:picLocks noChangeAspect="1"/>
          </p:cNvPicPr>
          <p:nvPr/>
        </p:nvPicPr>
        <p:blipFill>
          <a:blip r:embed="rId2"/>
          <a:stretch>
            <a:fillRect/>
          </a:stretch>
        </p:blipFill>
        <p:spPr>
          <a:xfrm>
            <a:off x="933061" y="-74646"/>
            <a:ext cx="11258939" cy="6690049"/>
          </a:xfrm>
          <a:prstGeom prst="rect">
            <a:avLst/>
          </a:prstGeom>
        </p:spPr>
      </p:pic>
      <p:sp>
        <p:nvSpPr>
          <p:cNvPr id="4" name="圆角矩形 3"/>
          <p:cNvSpPr/>
          <p:nvPr/>
        </p:nvSpPr>
        <p:spPr>
          <a:xfrm>
            <a:off x="2145561" y="1236980"/>
            <a:ext cx="8609330" cy="2882265"/>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 name="圆角矩形 4"/>
          <p:cNvSpPr/>
          <p:nvPr/>
        </p:nvSpPr>
        <p:spPr>
          <a:xfrm>
            <a:off x="1191246" y="905828"/>
            <a:ext cx="9809507" cy="3395345"/>
          </a:xfrm>
          <a:prstGeom prst="roundRect">
            <a:avLst/>
          </a:prstGeom>
          <a:noFill/>
          <a:ln>
            <a:no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spcBef>
                <a:spcPts val="1200"/>
              </a:spcBef>
            </a:pPr>
            <a:r>
              <a:rPr lang="zh-CN" altLang="en-US" sz="6600" dirty="0">
                <a:solidFill>
                  <a:schemeClr val="accent1">
                    <a:lumMod val="50000"/>
                  </a:schemeClr>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rPr>
              <a:t>第十三章</a:t>
            </a:r>
            <a:endParaRPr lang="en-US" altLang="zh-CN" sz="6600" dirty="0">
              <a:solidFill>
                <a:schemeClr val="accent1">
                  <a:lumMod val="50000"/>
                </a:schemeClr>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endParaRPr>
          </a:p>
          <a:p>
            <a:pPr algn="ctr">
              <a:spcBef>
                <a:spcPts val="1200"/>
              </a:spcBef>
            </a:pPr>
            <a:r>
              <a:rPr lang="zh-CN" altLang="en-US" sz="6600" dirty="0">
                <a:solidFill>
                  <a:srgbClr val="0070C0"/>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rPr>
              <a:t>宏观金融统计分析</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微信图片_2025-08-21_135334_841"/>
          <p:cNvPicPr>
            <a:picLocks noChangeAspect="1"/>
          </p:cNvPicPr>
          <p:nvPr/>
        </p:nvPicPr>
        <p:blipFill>
          <a:blip r:embed="rId2"/>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3" name="矩形 2"/>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9</a:t>
            </a:fld>
            <a:endParaRPr lang="zh-CN" altLang="en-US" sz="2000" dirty="0">
              <a:solidFill>
                <a:schemeClr val="tx1"/>
              </a:solidFill>
            </a:endParaRPr>
          </a:p>
        </p:txBody>
      </p:sp>
      <p:sp>
        <p:nvSpPr>
          <p:cNvPr id="10"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rPr>
              <a:t>二节  宏观资金流量统计分析</a:t>
            </a:r>
            <a:endParaRPr lang="en-US" altLang="zh-CN"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endParaRPr>
          </a:p>
        </p:txBody>
      </p:sp>
      <p:sp>
        <p:nvSpPr>
          <p:cNvPr id="13" name="Rectangle 9"/>
          <p:cNvSpPr txBox="1">
            <a:spLocks noChangeArrowheads="1"/>
          </p:cNvSpPr>
          <p:nvPr/>
        </p:nvSpPr>
        <p:spPr>
          <a:xfrm>
            <a:off x="1992769" y="2295460"/>
            <a:ext cx="8735060" cy="2109283"/>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t"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一、资金流量核算概述</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二、资金流量数据分析</a:t>
            </a:r>
            <a:endParaRPr lang="en-US" altLang="zh-CN" sz="3600" b="1" dirty="0">
              <a:solidFill>
                <a:srgbClr val="0070C0"/>
              </a:solidFill>
              <a:latin typeface="楷体" panose="02010609060101010101" charset="-122"/>
              <a:ea typeface="楷体" panose="02010609060101010101" charset="-122"/>
              <a:sym typeface="+mn-e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861590" y="879898"/>
            <a:ext cx="10797009" cy="5647902"/>
          </a:xfrm>
          <a:prstGeom prst="rect">
            <a:avLst/>
          </a:prstGeom>
          <a:ln>
            <a:noFill/>
          </a:ln>
        </p:spPr>
        <p:txBody>
          <a:bodyPr wrap="square">
            <a:noAutofit/>
          </a:bodyPr>
          <a:lstStyle/>
          <a:p>
            <a:pPr marL="228600" indent="-228600" algn="l"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（一）模式分类</a:t>
            </a:r>
            <a:endParaRPr lang="zh-CN" altLang="en-US" sz="2400" b="1" dirty="0">
              <a:solidFill>
                <a:schemeClr val="accent2"/>
              </a:solidFill>
              <a:latin typeface="华文楷体" panose="02010600040101010101" charset="-122"/>
              <a:ea typeface="华文楷体" panose="02010600040101010101" charset="-122"/>
            </a:endParaRPr>
          </a:p>
          <a:p>
            <a:pPr marL="0" indent="720000" algn="just" defTabSz="266700">
              <a:lnSpc>
                <a:spcPct val="150000"/>
              </a:lnSpc>
              <a:spcBef>
                <a:spcPct val="0"/>
              </a:spcBef>
              <a:spcAft>
                <a:spcPct val="0"/>
              </a:spcAft>
            </a:pPr>
            <a:r>
              <a:rPr lang="zh-CN" altLang="en-US" sz="2400" dirty="0">
                <a:latin typeface="华文楷体" panose="02010600040101010101" charset="-122"/>
                <a:ea typeface="华文楷体" panose="02010600040101010101" charset="-122"/>
              </a:rPr>
              <a:t>一是金融交易核算模式：其口径最窄，仅考虑金融交易流量，所编制的是一种纯粹的“金融流量表”，往往由央行独立完成；这种模式适用于统计基础和能力较弱的国家。</a:t>
            </a:r>
            <a:endParaRPr lang="en-US" altLang="zh-CN" sz="2400" dirty="0">
              <a:latin typeface="华文楷体" panose="02010600040101010101" charset="-122"/>
              <a:ea typeface="华文楷体" panose="02010600040101010101" charset="-122"/>
            </a:endParaRPr>
          </a:p>
          <a:p>
            <a:pPr marL="0" indent="720000" algn="just" defTabSz="266700">
              <a:lnSpc>
                <a:spcPct val="150000"/>
              </a:lnSpc>
              <a:spcBef>
                <a:spcPct val="0"/>
              </a:spcBef>
              <a:spcAft>
                <a:spcPct val="0"/>
              </a:spcAft>
            </a:pPr>
            <a:r>
              <a:rPr lang="zh-CN" altLang="en-US" sz="2400" dirty="0">
                <a:latin typeface="华文楷体" panose="02010600040101010101" charset="-122"/>
                <a:ea typeface="华文楷体" panose="02010600040101010101" charset="-122"/>
              </a:rPr>
              <a:t>二是全部积累交易核算模式：其兼顾金融交易和资本交易两大块，往往由央行与国家统计部分共同编制；其可提供更丰富的信息，但编制难度也更大，英美等国采用这一模式。</a:t>
            </a:r>
            <a:endParaRPr lang="en-US" altLang="zh-CN" sz="2400" dirty="0">
              <a:latin typeface="华文楷体" panose="02010600040101010101" charset="-122"/>
              <a:ea typeface="华文楷体" panose="02010600040101010101" charset="-122"/>
            </a:endParaRPr>
          </a:p>
          <a:p>
            <a:pPr marL="0" indent="720000" algn="just" defTabSz="266700">
              <a:lnSpc>
                <a:spcPct val="150000"/>
              </a:lnSpc>
              <a:spcBef>
                <a:spcPct val="0"/>
              </a:spcBef>
              <a:spcAft>
                <a:spcPct val="0"/>
              </a:spcAft>
            </a:pPr>
            <a:r>
              <a:rPr lang="zh-CN" altLang="en-US" sz="2400" dirty="0">
                <a:latin typeface="华文楷体" panose="02010600040101010101" charset="-122"/>
                <a:ea typeface="华文楷体" panose="02010600040101010101" charset="-122"/>
              </a:rPr>
              <a:t>三是积累与经常交易综合核算模式：其在全部积累交易模式基础上，涵盖与积累交易有联系的部分经常交易（如收入分配）；尽管其编制难度大，但便于完整揭示资金流动状况，故我国采用这一综合模式。</a:t>
            </a:r>
            <a:endParaRPr lang="zh-CN" altLang="en-US" sz="2400" dirty="0">
              <a:latin typeface="Arial" panose="020B0604020202020204" pitchFamily="34" charset="0"/>
              <a:ea typeface="微软雅黑" panose="020B0503020204020204" pitchFamily="34" charset="-122"/>
            </a:endParaRPr>
          </a:p>
          <a:p>
            <a:pPr marL="0" indent="304800" algn="just" defTabSz="266700">
              <a:lnSpc>
                <a:spcPct val="150000"/>
              </a:lnSpc>
              <a:spcBef>
                <a:spcPct val="0"/>
              </a:spcBef>
              <a:spcAft>
                <a:spcPct val="0"/>
              </a:spcAft>
            </a:pPr>
            <a:endParaRPr lang="zh-CN" altLang="en-US" sz="2400" b="1"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10</a:t>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一、资金流量核算概述</a:t>
            </a:r>
          </a:p>
        </p:txBody>
      </p:sp>
    </p:spTree>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6B6E6C-4DA0-D259-3D6A-9EDC9F85B1E2}"/>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82F71E4F-AD97-F05D-638F-CB806105FB3F}"/>
              </a:ext>
            </a:extLst>
          </p:cNvPr>
          <p:cNvSpPr txBox="1"/>
          <p:nvPr/>
        </p:nvSpPr>
        <p:spPr>
          <a:xfrm>
            <a:off x="2941878" y="1188176"/>
            <a:ext cx="4497809" cy="423969"/>
          </a:xfrm>
          <a:prstGeom prst="rect">
            <a:avLst/>
          </a:prstGeom>
          <a:ln>
            <a:noFill/>
          </a:ln>
        </p:spPr>
        <p:txBody>
          <a:bodyPr wrap="square">
            <a:noAutofit/>
          </a:bodyPr>
          <a:lstStyle/>
          <a:p>
            <a:pPr marL="0" indent="304800" algn="just" defTabSz="266700">
              <a:lnSpc>
                <a:spcPct val="150000"/>
              </a:lnSpc>
              <a:spcBef>
                <a:spcPct val="0"/>
              </a:spcBef>
              <a:spcAft>
                <a:spcPct val="0"/>
              </a:spcAft>
            </a:pPr>
            <a:r>
              <a:rPr lang="zh-CN" altLang="en-US" sz="2000" dirty="0">
                <a:latin typeface="华文楷体" panose="02010600040101010101" charset="-122"/>
                <a:ea typeface="华文楷体" panose="02010600040101010101" charset="-122"/>
              </a:rPr>
              <a:t>表</a:t>
            </a:r>
            <a:r>
              <a:rPr lang="en-US" altLang="zh-CN" sz="2000" dirty="0">
                <a:latin typeface="华文楷体" panose="02010600040101010101" charset="-122"/>
                <a:ea typeface="华文楷体" panose="02010600040101010101" charset="-122"/>
              </a:rPr>
              <a:t>13-1  </a:t>
            </a:r>
            <a:r>
              <a:rPr lang="zh-CN" altLang="en-US" sz="2000" dirty="0">
                <a:latin typeface="华文楷体" panose="02010600040101010101" charset="-122"/>
                <a:ea typeface="华文楷体" panose="02010600040101010101" charset="-122"/>
              </a:rPr>
              <a:t>部门资金流量表基本结构</a:t>
            </a:r>
          </a:p>
        </p:txBody>
      </p:sp>
      <p:sp>
        <p:nvSpPr>
          <p:cNvPr id="6" name="灯片编号占位符 6">
            <a:extLst>
              <a:ext uri="{FF2B5EF4-FFF2-40B4-BE49-F238E27FC236}">
                <a16:creationId xmlns:a16="http://schemas.microsoft.com/office/drawing/2014/main" id="{DE4C40EF-5492-D72C-F122-D938546E1E2C}"/>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11</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B957ABA3-7671-9886-88E3-5848E93750A0}"/>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一、资金流量核算概述</a:t>
            </a:r>
          </a:p>
        </p:txBody>
      </p:sp>
      <p:graphicFrame>
        <p:nvGraphicFramePr>
          <p:cNvPr id="2" name="表格 1">
            <a:extLst>
              <a:ext uri="{FF2B5EF4-FFF2-40B4-BE49-F238E27FC236}">
                <a16:creationId xmlns:a16="http://schemas.microsoft.com/office/drawing/2014/main" id="{C56D3DBD-4ED8-7345-C6B9-810E19F01573}"/>
              </a:ext>
            </a:extLst>
          </p:cNvPr>
          <p:cNvGraphicFramePr>
            <a:graphicFrameLocks noGrp="1"/>
          </p:cNvGraphicFramePr>
          <p:nvPr>
            <p:extLst>
              <p:ext uri="{D42A27DB-BD31-4B8C-83A1-F6EECF244321}">
                <p14:modId xmlns:p14="http://schemas.microsoft.com/office/powerpoint/2010/main" val="1391097064"/>
              </p:ext>
            </p:extLst>
          </p:nvPr>
        </p:nvGraphicFramePr>
        <p:xfrm>
          <a:off x="711200" y="1689915"/>
          <a:ext cx="8678332" cy="4813742"/>
        </p:xfrm>
        <a:graphic>
          <a:graphicData uri="http://schemas.openxmlformats.org/drawingml/2006/table">
            <a:tbl>
              <a:tblPr>
                <a:tableStyleId>{5C22544A-7EE6-4342-B048-85BDC9FD1C3A}</a:tableStyleId>
              </a:tblPr>
              <a:tblGrid>
                <a:gridCol w="1989921">
                  <a:extLst>
                    <a:ext uri="{9D8B030D-6E8A-4147-A177-3AD203B41FA5}">
                      <a16:colId xmlns:a16="http://schemas.microsoft.com/office/drawing/2014/main" val="388206364"/>
                    </a:ext>
                  </a:extLst>
                </a:gridCol>
                <a:gridCol w="1989921">
                  <a:extLst>
                    <a:ext uri="{9D8B030D-6E8A-4147-A177-3AD203B41FA5}">
                      <a16:colId xmlns:a16="http://schemas.microsoft.com/office/drawing/2014/main" val="1501184022"/>
                    </a:ext>
                  </a:extLst>
                </a:gridCol>
                <a:gridCol w="2349245">
                  <a:extLst>
                    <a:ext uri="{9D8B030D-6E8A-4147-A177-3AD203B41FA5}">
                      <a16:colId xmlns:a16="http://schemas.microsoft.com/office/drawing/2014/main" val="3291649469"/>
                    </a:ext>
                  </a:extLst>
                </a:gridCol>
                <a:gridCol w="2349245">
                  <a:extLst>
                    <a:ext uri="{9D8B030D-6E8A-4147-A177-3AD203B41FA5}">
                      <a16:colId xmlns:a16="http://schemas.microsoft.com/office/drawing/2014/main" val="837617226"/>
                    </a:ext>
                  </a:extLst>
                </a:gridCol>
              </a:tblGrid>
              <a:tr h="379294">
                <a:tc gridSpan="2">
                  <a:txBody>
                    <a:bodyPr/>
                    <a:lstStyle/>
                    <a:p>
                      <a:pPr>
                        <a:buNone/>
                      </a:pPr>
                      <a:endParaRPr lang="zh-CN" altLang="en-US" sz="1500" dirty="0">
                        <a:effectLst/>
                        <a:latin typeface="Times New Roman" panose="02020603050405020304" pitchFamily="18" charset="0"/>
                      </a:endParaRPr>
                    </a:p>
                  </a:txBody>
                  <a:tcPr marL="68580" marR="68580"/>
                </a:tc>
                <a:tc hMerge="1">
                  <a:txBody>
                    <a:bodyPr/>
                    <a:lstStyle/>
                    <a:p>
                      <a:endParaRPr lang="zh-CN" altLang="en-US"/>
                    </a:p>
                  </a:txBody>
                  <a:tcPr/>
                </a:tc>
                <a:tc>
                  <a:txBody>
                    <a:bodyPr/>
                    <a:lstStyle/>
                    <a:p>
                      <a:pPr marL="0" marR="0" algn="ctr">
                        <a:buNone/>
                      </a:pPr>
                      <a:r>
                        <a:rPr lang="en-US" altLang="zh-CN" sz="1500" kern="100">
                          <a:effectLst/>
                        </a:rPr>
                        <a:t>U</a:t>
                      </a:r>
                      <a:r>
                        <a:rPr lang="zh-CN" altLang="en-US" sz="1500" kern="100">
                          <a:effectLst/>
                        </a:rPr>
                        <a:t>（资金运用）</a:t>
                      </a:r>
                      <a:endParaRPr lang="zh-CN" altLang="en-US" sz="1500" kern="100">
                        <a:effectLst/>
                        <a:latin typeface="Times New Roman" panose="02020603050405020304" pitchFamily="18" charset="0"/>
                      </a:endParaRPr>
                    </a:p>
                  </a:txBody>
                  <a:tcPr marL="68580" marR="68580"/>
                </a:tc>
                <a:tc>
                  <a:txBody>
                    <a:bodyPr/>
                    <a:lstStyle/>
                    <a:p>
                      <a:pPr marL="0" marR="0" algn="ctr">
                        <a:buNone/>
                      </a:pPr>
                      <a:r>
                        <a:rPr lang="en-US" altLang="zh-CN" sz="1500" kern="100" dirty="0">
                          <a:effectLst/>
                        </a:rPr>
                        <a:t>S</a:t>
                      </a:r>
                      <a:r>
                        <a:rPr lang="zh-CN" altLang="en-US" sz="1500" kern="100" dirty="0">
                          <a:effectLst/>
                        </a:rPr>
                        <a:t>（资金来源）</a:t>
                      </a:r>
                      <a:endParaRPr lang="zh-CN" altLang="en-US" sz="1500" kern="100" dirty="0">
                        <a:effectLst/>
                        <a:latin typeface="Times New Roman" panose="02020603050405020304" pitchFamily="18" charset="0"/>
                      </a:endParaRPr>
                    </a:p>
                  </a:txBody>
                  <a:tcPr marL="68580" marR="68580"/>
                </a:tc>
                <a:extLst>
                  <a:ext uri="{0D108BD9-81ED-4DB2-BD59-A6C34878D82A}">
                    <a16:rowId xmlns:a16="http://schemas.microsoft.com/office/drawing/2014/main" val="2091979815"/>
                  </a:ext>
                </a:extLst>
              </a:tr>
              <a:tr h="379294">
                <a:tc rowSpan="9">
                  <a:txBody>
                    <a:bodyPr/>
                    <a:lstStyle/>
                    <a:p>
                      <a:pPr marL="0" marR="0" algn="ctr">
                        <a:buNone/>
                      </a:pPr>
                      <a:r>
                        <a:rPr lang="zh-CN" altLang="en-US" sz="1500" kern="100" dirty="0">
                          <a:effectLst/>
                        </a:rPr>
                        <a:t>非金融交易</a:t>
                      </a:r>
                      <a:endParaRPr lang="zh-CN" altLang="en-US" sz="1500" kern="100" dirty="0">
                        <a:effectLst/>
                        <a:latin typeface="Times New Roman" panose="02020603050405020304" pitchFamily="18" charset="0"/>
                      </a:endParaRPr>
                    </a:p>
                  </a:txBody>
                  <a:tcPr marL="68580" marR="68580" anchor="ctr"/>
                </a:tc>
                <a:tc rowSpan="2">
                  <a:txBody>
                    <a:bodyPr/>
                    <a:lstStyle/>
                    <a:p>
                      <a:pPr marL="0" marR="0" algn="ctr">
                        <a:buNone/>
                      </a:pPr>
                      <a:r>
                        <a:rPr lang="zh-CN" altLang="en-US" sz="1500" kern="100" dirty="0">
                          <a:effectLst/>
                        </a:rPr>
                        <a:t>初次分配</a:t>
                      </a:r>
                      <a:endParaRPr lang="zh-CN" altLang="en-US" sz="1500" kern="100" dirty="0">
                        <a:effectLst/>
                        <a:latin typeface="Times New Roman" panose="02020603050405020304" pitchFamily="18" charset="0"/>
                      </a:endParaRPr>
                    </a:p>
                  </a:txBody>
                  <a:tcPr marL="68580" marR="68580" anchor="ctr"/>
                </a:tc>
                <a:tc>
                  <a:txBody>
                    <a:bodyPr/>
                    <a:lstStyle/>
                    <a:p>
                      <a:pPr marL="0" marR="0" algn="ctr">
                        <a:buNone/>
                      </a:pPr>
                      <a:r>
                        <a:rPr lang="zh-CN" altLang="en-US" sz="1500" kern="100" dirty="0">
                          <a:effectLst/>
                        </a:rPr>
                        <a:t>初次分配支出</a:t>
                      </a:r>
                      <a:endParaRPr lang="zh-CN" altLang="en-US" sz="1500" kern="100" dirty="0">
                        <a:effectLst/>
                        <a:latin typeface="Times New Roman" panose="02020603050405020304" pitchFamily="18" charset="0"/>
                      </a:endParaRPr>
                    </a:p>
                  </a:txBody>
                  <a:tcPr marL="68580" marR="68580"/>
                </a:tc>
                <a:tc>
                  <a:txBody>
                    <a:bodyPr/>
                    <a:lstStyle/>
                    <a:p>
                      <a:pPr marL="0" marR="0" algn="ctr">
                        <a:buNone/>
                      </a:pPr>
                      <a:r>
                        <a:rPr lang="zh-CN" altLang="en-US" sz="1500" kern="100" dirty="0">
                          <a:effectLst/>
                        </a:rPr>
                        <a:t>增加值</a:t>
                      </a:r>
                      <a:endParaRPr lang="zh-CN" altLang="en-US" sz="1500" kern="100" dirty="0">
                        <a:effectLst/>
                        <a:latin typeface="Times New Roman" panose="02020603050405020304" pitchFamily="18" charset="0"/>
                      </a:endParaRPr>
                    </a:p>
                  </a:txBody>
                  <a:tcPr marL="68580" marR="68580"/>
                </a:tc>
                <a:extLst>
                  <a:ext uri="{0D108BD9-81ED-4DB2-BD59-A6C34878D82A}">
                    <a16:rowId xmlns:a16="http://schemas.microsoft.com/office/drawing/2014/main" val="2980184294"/>
                  </a:ext>
                </a:extLst>
              </a:tr>
              <a:tr h="379294">
                <a:tc vMerge="1">
                  <a:txBody>
                    <a:bodyPr/>
                    <a:lstStyle/>
                    <a:p>
                      <a:endParaRPr lang="zh-CN" altLang="en-US"/>
                    </a:p>
                  </a:txBody>
                  <a:tcPr/>
                </a:tc>
                <a:tc vMerge="1">
                  <a:txBody>
                    <a:bodyPr/>
                    <a:lstStyle/>
                    <a:p>
                      <a:endParaRPr lang="zh-CN" altLang="en-US"/>
                    </a:p>
                  </a:txBody>
                  <a:tcPr/>
                </a:tc>
                <a:tc>
                  <a:txBody>
                    <a:bodyPr/>
                    <a:lstStyle/>
                    <a:p>
                      <a:pPr marL="0" marR="0" algn="ctr">
                        <a:buNone/>
                      </a:pPr>
                      <a:r>
                        <a:rPr lang="zh-CN" altLang="en-US" sz="1500" kern="100" dirty="0">
                          <a:effectLst/>
                        </a:rPr>
                        <a:t>原始收入</a:t>
                      </a:r>
                      <a:endParaRPr lang="zh-CN" altLang="en-US" sz="1500" kern="100" dirty="0">
                        <a:effectLst/>
                        <a:latin typeface="Times New Roman" panose="02020603050405020304" pitchFamily="18" charset="0"/>
                      </a:endParaRPr>
                    </a:p>
                  </a:txBody>
                  <a:tcPr marL="68580" marR="68580"/>
                </a:tc>
                <a:tc>
                  <a:txBody>
                    <a:bodyPr/>
                    <a:lstStyle/>
                    <a:p>
                      <a:pPr marL="0" marR="0" algn="ctr">
                        <a:buNone/>
                      </a:pPr>
                      <a:r>
                        <a:rPr lang="zh-CN" altLang="en-US" sz="1500" kern="100">
                          <a:effectLst/>
                        </a:rPr>
                        <a:t>初次分配收入</a:t>
                      </a:r>
                      <a:endParaRPr lang="zh-CN" altLang="en-US" sz="1500" kern="100">
                        <a:effectLst/>
                        <a:latin typeface="Times New Roman" panose="02020603050405020304" pitchFamily="18" charset="0"/>
                      </a:endParaRPr>
                    </a:p>
                  </a:txBody>
                  <a:tcPr marL="68580" marR="68580"/>
                </a:tc>
                <a:extLst>
                  <a:ext uri="{0D108BD9-81ED-4DB2-BD59-A6C34878D82A}">
                    <a16:rowId xmlns:a16="http://schemas.microsoft.com/office/drawing/2014/main" val="2472831190"/>
                  </a:ext>
                </a:extLst>
              </a:tr>
              <a:tr h="379294">
                <a:tc vMerge="1">
                  <a:txBody>
                    <a:bodyPr/>
                    <a:lstStyle/>
                    <a:p>
                      <a:endParaRPr lang="zh-CN" altLang="en-US"/>
                    </a:p>
                  </a:txBody>
                  <a:tcPr/>
                </a:tc>
                <a:tc rowSpan="2">
                  <a:txBody>
                    <a:bodyPr/>
                    <a:lstStyle/>
                    <a:p>
                      <a:pPr marL="0" marR="0" algn="ctr">
                        <a:buNone/>
                      </a:pPr>
                      <a:r>
                        <a:rPr lang="zh-CN" altLang="en-US" sz="1500" kern="100">
                          <a:effectLst/>
                        </a:rPr>
                        <a:t>再分配</a:t>
                      </a:r>
                      <a:endParaRPr lang="zh-CN" altLang="en-US" sz="1500" kern="100">
                        <a:effectLst/>
                        <a:latin typeface="Times New Roman" panose="02020603050405020304" pitchFamily="18" charset="0"/>
                      </a:endParaRPr>
                    </a:p>
                  </a:txBody>
                  <a:tcPr marL="68580" marR="68580" anchor="ctr"/>
                </a:tc>
                <a:tc>
                  <a:txBody>
                    <a:bodyPr/>
                    <a:lstStyle/>
                    <a:p>
                      <a:pPr marL="0" marR="0" algn="ctr">
                        <a:buNone/>
                      </a:pPr>
                      <a:r>
                        <a:rPr lang="zh-CN" altLang="en-US" sz="1500" kern="100" dirty="0">
                          <a:effectLst/>
                        </a:rPr>
                        <a:t>再分配支出</a:t>
                      </a:r>
                      <a:endParaRPr lang="zh-CN" altLang="en-US" sz="1500" kern="100" dirty="0">
                        <a:effectLst/>
                        <a:latin typeface="Times New Roman" panose="02020603050405020304" pitchFamily="18" charset="0"/>
                      </a:endParaRPr>
                    </a:p>
                  </a:txBody>
                  <a:tcPr marL="68580" marR="68580"/>
                </a:tc>
                <a:tc>
                  <a:txBody>
                    <a:bodyPr/>
                    <a:lstStyle/>
                    <a:p>
                      <a:pPr marL="0" marR="0" algn="ctr">
                        <a:buNone/>
                      </a:pPr>
                      <a:r>
                        <a:rPr lang="zh-CN" altLang="en-US" sz="1500" kern="100">
                          <a:effectLst/>
                        </a:rPr>
                        <a:t>原始收入</a:t>
                      </a:r>
                      <a:endParaRPr lang="zh-CN" altLang="en-US" sz="1500" kern="100">
                        <a:effectLst/>
                        <a:latin typeface="Times New Roman" panose="02020603050405020304" pitchFamily="18" charset="0"/>
                      </a:endParaRPr>
                    </a:p>
                  </a:txBody>
                  <a:tcPr marL="68580" marR="68580"/>
                </a:tc>
                <a:extLst>
                  <a:ext uri="{0D108BD9-81ED-4DB2-BD59-A6C34878D82A}">
                    <a16:rowId xmlns:a16="http://schemas.microsoft.com/office/drawing/2014/main" val="2038812819"/>
                  </a:ext>
                </a:extLst>
              </a:tr>
              <a:tr h="379294">
                <a:tc vMerge="1">
                  <a:txBody>
                    <a:bodyPr/>
                    <a:lstStyle/>
                    <a:p>
                      <a:endParaRPr lang="zh-CN" altLang="en-US"/>
                    </a:p>
                  </a:txBody>
                  <a:tcPr/>
                </a:tc>
                <a:tc vMerge="1">
                  <a:txBody>
                    <a:bodyPr/>
                    <a:lstStyle/>
                    <a:p>
                      <a:endParaRPr lang="zh-CN" altLang="en-US"/>
                    </a:p>
                  </a:txBody>
                  <a:tcPr/>
                </a:tc>
                <a:tc>
                  <a:txBody>
                    <a:bodyPr/>
                    <a:lstStyle/>
                    <a:p>
                      <a:pPr marL="0" marR="0" algn="ctr">
                        <a:buNone/>
                      </a:pPr>
                      <a:r>
                        <a:rPr lang="zh-CN" altLang="en-US" sz="1500" kern="100" dirty="0">
                          <a:effectLst/>
                        </a:rPr>
                        <a:t>可支配收入</a:t>
                      </a:r>
                      <a:endParaRPr lang="zh-CN" altLang="en-US" sz="1500" kern="100" dirty="0">
                        <a:effectLst/>
                        <a:latin typeface="Times New Roman" panose="02020603050405020304" pitchFamily="18" charset="0"/>
                      </a:endParaRPr>
                    </a:p>
                  </a:txBody>
                  <a:tcPr marL="68580" marR="68580"/>
                </a:tc>
                <a:tc>
                  <a:txBody>
                    <a:bodyPr/>
                    <a:lstStyle/>
                    <a:p>
                      <a:pPr marL="0" marR="0" algn="ctr">
                        <a:buNone/>
                      </a:pPr>
                      <a:r>
                        <a:rPr lang="zh-CN" altLang="en-US" sz="1500" kern="100" dirty="0">
                          <a:effectLst/>
                        </a:rPr>
                        <a:t>再分配收入</a:t>
                      </a:r>
                      <a:endParaRPr lang="zh-CN" altLang="en-US" sz="1500" kern="100" dirty="0">
                        <a:effectLst/>
                        <a:latin typeface="Times New Roman" panose="02020603050405020304" pitchFamily="18" charset="0"/>
                      </a:endParaRPr>
                    </a:p>
                  </a:txBody>
                  <a:tcPr marL="68580" marR="68580"/>
                </a:tc>
                <a:extLst>
                  <a:ext uri="{0D108BD9-81ED-4DB2-BD59-A6C34878D82A}">
                    <a16:rowId xmlns:a16="http://schemas.microsoft.com/office/drawing/2014/main" val="384430556"/>
                  </a:ext>
                </a:extLst>
              </a:tr>
              <a:tr h="379294">
                <a:tc vMerge="1">
                  <a:txBody>
                    <a:bodyPr/>
                    <a:lstStyle/>
                    <a:p>
                      <a:endParaRPr lang="zh-CN" altLang="en-US"/>
                    </a:p>
                  </a:txBody>
                  <a:tcPr/>
                </a:tc>
                <a:tc rowSpan="2">
                  <a:txBody>
                    <a:bodyPr/>
                    <a:lstStyle/>
                    <a:p>
                      <a:pPr marL="0" marR="0" algn="ctr">
                        <a:buNone/>
                      </a:pPr>
                      <a:r>
                        <a:rPr lang="zh-CN" altLang="en-US" sz="1500" kern="100">
                          <a:effectLst/>
                        </a:rPr>
                        <a:t>收入支配</a:t>
                      </a:r>
                      <a:endParaRPr lang="zh-CN" altLang="en-US" sz="1500" kern="100">
                        <a:effectLst/>
                        <a:latin typeface="Times New Roman" panose="02020603050405020304" pitchFamily="18" charset="0"/>
                      </a:endParaRPr>
                    </a:p>
                  </a:txBody>
                  <a:tcPr marL="68580" marR="68580" anchor="ctr"/>
                </a:tc>
                <a:tc>
                  <a:txBody>
                    <a:bodyPr/>
                    <a:lstStyle/>
                    <a:p>
                      <a:pPr marL="0" marR="0" algn="ctr">
                        <a:buNone/>
                      </a:pPr>
                      <a:r>
                        <a:rPr lang="zh-CN" altLang="en-US" sz="1500" kern="100" dirty="0">
                          <a:effectLst/>
                        </a:rPr>
                        <a:t>最终消费支出</a:t>
                      </a:r>
                      <a:endParaRPr lang="zh-CN" altLang="en-US" sz="1500" kern="100" dirty="0">
                        <a:effectLst/>
                        <a:latin typeface="Times New Roman" panose="02020603050405020304" pitchFamily="18" charset="0"/>
                      </a:endParaRPr>
                    </a:p>
                  </a:txBody>
                  <a:tcPr marL="68580" marR="68580"/>
                </a:tc>
                <a:tc>
                  <a:txBody>
                    <a:bodyPr/>
                    <a:lstStyle/>
                    <a:p>
                      <a:pPr marL="0" marR="0" algn="ctr">
                        <a:buNone/>
                      </a:pPr>
                      <a:r>
                        <a:rPr lang="zh-CN" altLang="en-US" sz="1500" kern="100" dirty="0">
                          <a:effectLst/>
                        </a:rPr>
                        <a:t>可支配收入</a:t>
                      </a:r>
                      <a:endParaRPr lang="zh-CN" altLang="en-US" sz="1500" kern="100" dirty="0">
                        <a:effectLst/>
                        <a:latin typeface="Times New Roman" panose="02020603050405020304" pitchFamily="18" charset="0"/>
                      </a:endParaRPr>
                    </a:p>
                  </a:txBody>
                  <a:tcPr marL="68580" marR="68580"/>
                </a:tc>
                <a:extLst>
                  <a:ext uri="{0D108BD9-81ED-4DB2-BD59-A6C34878D82A}">
                    <a16:rowId xmlns:a16="http://schemas.microsoft.com/office/drawing/2014/main" val="2451476603"/>
                  </a:ext>
                </a:extLst>
              </a:tr>
              <a:tr h="379294">
                <a:tc vMerge="1">
                  <a:txBody>
                    <a:bodyPr/>
                    <a:lstStyle/>
                    <a:p>
                      <a:endParaRPr lang="zh-CN" altLang="en-US"/>
                    </a:p>
                  </a:txBody>
                  <a:tcPr/>
                </a:tc>
                <a:tc vMerge="1">
                  <a:txBody>
                    <a:bodyPr/>
                    <a:lstStyle/>
                    <a:p>
                      <a:endParaRPr lang="zh-CN" altLang="en-US"/>
                    </a:p>
                  </a:txBody>
                  <a:tcPr/>
                </a:tc>
                <a:tc>
                  <a:txBody>
                    <a:bodyPr/>
                    <a:lstStyle/>
                    <a:p>
                      <a:pPr marL="0" marR="0" algn="ctr">
                        <a:buNone/>
                      </a:pPr>
                      <a:r>
                        <a:rPr lang="zh-CN" altLang="en-US" sz="1500" kern="100">
                          <a:effectLst/>
                        </a:rPr>
                        <a:t>储蓄</a:t>
                      </a:r>
                      <a:endParaRPr lang="zh-CN" altLang="en-US" sz="1500" kern="100">
                        <a:effectLst/>
                        <a:latin typeface="Times New Roman" panose="02020603050405020304" pitchFamily="18" charset="0"/>
                      </a:endParaRPr>
                    </a:p>
                  </a:txBody>
                  <a:tcPr marL="68580" marR="68580"/>
                </a:tc>
                <a:tc>
                  <a:txBody>
                    <a:bodyPr/>
                    <a:lstStyle/>
                    <a:p>
                      <a:pPr marL="0" marR="0" algn="ctr">
                        <a:buNone/>
                      </a:pPr>
                      <a:r>
                        <a:rPr lang="zh-CN" altLang="en-US" sz="1500" kern="100" dirty="0">
                          <a:effectLst/>
                        </a:rPr>
                        <a:t> </a:t>
                      </a:r>
                      <a:endParaRPr lang="zh-CN" altLang="en-US" sz="1500" kern="100" dirty="0">
                        <a:effectLst/>
                        <a:latin typeface="Times New Roman" panose="02020603050405020304" pitchFamily="18" charset="0"/>
                      </a:endParaRPr>
                    </a:p>
                  </a:txBody>
                  <a:tcPr marL="68580" marR="68580"/>
                </a:tc>
                <a:extLst>
                  <a:ext uri="{0D108BD9-81ED-4DB2-BD59-A6C34878D82A}">
                    <a16:rowId xmlns:a16="http://schemas.microsoft.com/office/drawing/2014/main" val="2698355002"/>
                  </a:ext>
                </a:extLst>
              </a:tr>
              <a:tr h="379294">
                <a:tc vMerge="1">
                  <a:txBody>
                    <a:bodyPr/>
                    <a:lstStyle/>
                    <a:p>
                      <a:endParaRPr lang="zh-CN" altLang="en-US"/>
                    </a:p>
                  </a:txBody>
                  <a:tcPr/>
                </a:tc>
                <a:tc rowSpan="3">
                  <a:txBody>
                    <a:bodyPr/>
                    <a:lstStyle/>
                    <a:p>
                      <a:pPr marL="0" marR="0" algn="ctr">
                        <a:buNone/>
                      </a:pPr>
                      <a:r>
                        <a:rPr lang="zh-CN" altLang="en-US" sz="1500" kern="100">
                          <a:effectLst/>
                        </a:rPr>
                        <a:t>资本交易</a:t>
                      </a:r>
                      <a:endParaRPr lang="zh-CN" altLang="en-US" sz="1500" kern="100">
                        <a:effectLst/>
                        <a:latin typeface="Times New Roman" panose="02020603050405020304" pitchFamily="18" charset="0"/>
                      </a:endParaRPr>
                    </a:p>
                  </a:txBody>
                  <a:tcPr marL="68580" marR="68580" anchor="ctr"/>
                </a:tc>
                <a:tc>
                  <a:txBody>
                    <a:bodyPr/>
                    <a:lstStyle/>
                    <a:p>
                      <a:pPr marL="0" marR="0" algn="ctr">
                        <a:buNone/>
                      </a:pPr>
                      <a:r>
                        <a:rPr lang="zh-CN" altLang="en-US" sz="1500" kern="100">
                          <a:effectLst/>
                        </a:rPr>
                        <a:t>资本形成</a:t>
                      </a:r>
                      <a:endParaRPr lang="zh-CN" altLang="en-US" sz="1500" kern="100">
                        <a:effectLst/>
                        <a:latin typeface="Times New Roman" panose="02020603050405020304" pitchFamily="18" charset="0"/>
                      </a:endParaRPr>
                    </a:p>
                  </a:txBody>
                  <a:tcPr marL="68580" marR="68580"/>
                </a:tc>
                <a:tc>
                  <a:txBody>
                    <a:bodyPr/>
                    <a:lstStyle/>
                    <a:p>
                      <a:pPr marL="0" marR="0" algn="ctr">
                        <a:buNone/>
                      </a:pPr>
                      <a:r>
                        <a:rPr lang="zh-CN" altLang="en-US" sz="1500" kern="100" dirty="0">
                          <a:effectLst/>
                        </a:rPr>
                        <a:t>储蓄</a:t>
                      </a:r>
                      <a:endParaRPr lang="zh-CN" altLang="en-US" sz="1500" kern="100" dirty="0">
                        <a:effectLst/>
                        <a:latin typeface="Times New Roman" panose="02020603050405020304" pitchFamily="18" charset="0"/>
                      </a:endParaRPr>
                    </a:p>
                  </a:txBody>
                  <a:tcPr marL="68580" marR="68580"/>
                </a:tc>
                <a:extLst>
                  <a:ext uri="{0D108BD9-81ED-4DB2-BD59-A6C34878D82A}">
                    <a16:rowId xmlns:a16="http://schemas.microsoft.com/office/drawing/2014/main" val="2787934293"/>
                  </a:ext>
                </a:extLst>
              </a:tr>
              <a:tr h="379294">
                <a:tc vMerge="1">
                  <a:txBody>
                    <a:bodyPr/>
                    <a:lstStyle/>
                    <a:p>
                      <a:endParaRPr lang="zh-CN" altLang="en-US"/>
                    </a:p>
                  </a:txBody>
                  <a:tcPr/>
                </a:tc>
                <a:tc vMerge="1">
                  <a:txBody>
                    <a:bodyPr/>
                    <a:lstStyle/>
                    <a:p>
                      <a:endParaRPr lang="zh-CN" altLang="en-US"/>
                    </a:p>
                  </a:txBody>
                  <a:tcPr/>
                </a:tc>
                <a:tc>
                  <a:txBody>
                    <a:bodyPr/>
                    <a:lstStyle/>
                    <a:p>
                      <a:pPr marL="0" marR="0" algn="ctr">
                        <a:buNone/>
                      </a:pPr>
                      <a:r>
                        <a:rPr lang="zh-CN" altLang="en-US" sz="1500" kern="100">
                          <a:effectLst/>
                        </a:rPr>
                        <a:t>其他非金融投资</a:t>
                      </a:r>
                      <a:endParaRPr lang="zh-CN" altLang="en-US" sz="1500" kern="100">
                        <a:effectLst/>
                        <a:latin typeface="Times New Roman" panose="02020603050405020304" pitchFamily="18" charset="0"/>
                      </a:endParaRPr>
                    </a:p>
                  </a:txBody>
                  <a:tcPr marL="68580" marR="68580"/>
                </a:tc>
                <a:tc>
                  <a:txBody>
                    <a:bodyPr/>
                    <a:lstStyle/>
                    <a:p>
                      <a:pPr marL="0" marR="0" algn="ctr">
                        <a:buNone/>
                      </a:pPr>
                      <a:r>
                        <a:rPr lang="zh-CN" altLang="en-US" sz="1500" kern="100" dirty="0">
                          <a:effectLst/>
                        </a:rPr>
                        <a:t>资本转移净获得</a:t>
                      </a:r>
                      <a:endParaRPr lang="zh-CN" altLang="en-US" sz="1500" kern="100" dirty="0">
                        <a:effectLst/>
                        <a:latin typeface="Times New Roman" panose="02020603050405020304" pitchFamily="18" charset="0"/>
                      </a:endParaRPr>
                    </a:p>
                  </a:txBody>
                  <a:tcPr marL="68580" marR="68580"/>
                </a:tc>
                <a:extLst>
                  <a:ext uri="{0D108BD9-81ED-4DB2-BD59-A6C34878D82A}">
                    <a16:rowId xmlns:a16="http://schemas.microsoft.com/office/drawing/2014/main" val="3773001356"/>
                  </a:ext>
                </a:extLst>
              </a:tr>
              <a:tr h="379294">
                <a:tc vMerge="1">
                  <a:txBody>
                    <a:bodyPr/>
                    <a:lstStyle/>
                    <a:p>
                      <a:endParaRPr lang="zh-CN" altLang="en-US"/>
                    </a:p>
                  </a:txBody>
                  <a:tcPr/>
                </a:tc>
                <a:tc vMerge="1">
                  <a:txBody>
                    <a:bodyPr/>
                    <a:lstStyle/>
                    <a:p>
                      <a:endParaRPr lang="zh-CN" altLang="en-US"/>
                    </a:p>
                  </a:txBody>
                  <a:tcPr/>
                </a:tc>
                <a:tc>
                  <a:txBody>
                    <a:bodyPr/>
                    <a:lstStyle/>
                    <a:p>
                      <a:pPr marL="0" marR="0" algn="ctr">
                        <a:buNone/>
                      </a:pPr>
                      <a:r>
                        <a:rPr lang="zh-CN" altLang="en-US" sz="1500" kern="100">
                          <a:effectLst/>
                        </a:rPr>
                        <a:t>净贷出（或净借入）</a:t>
                      </a:r>
                      <a:endParaRPr lang="zh-CN" altLang="en-US" sz="1500" kern="100">
                        <a:effectLst/>
                        <a:latin typeface="Times New Roman" panose="02020603050405020304" pitchFamily="18" charset="0"/>
                      </a:endParaRPr>
                    </a:p>
                  </a:txBody>
                  <a:tcPr marL="68580" marR="68580"/>
                </a:tc>
                <a:tc>
                  <a:txBody>
                    <a:bodyPr/>
                    <a:lstStyle/>
                    <a:p>
                      <a:pPr marL="0" marR="0" algn="ctr">
                        <a:buNone/>
                      </a:pPr>
                      <a:r>
                        <a:rPr lang="zh-CN" altLang="en-US" sz="1500" kern="100" dirty="0">
                          <a:effectLst/>
                        </a:rPr>
                        <a:t> </a:t>
                      </a:r>
                      <a:endParaRPr lang="zh-CN" altLang="en-US" sz="1500" kern="100" dirty="0">
                        <a:effectLst/>
                        <a:latin typeface="Times New Roman" panose="02020603050405020304" pitchFamily="18" charset="0"/>
                      </a:endParaRPr>
                    </a:p>
                  </a:txBody>
                  <a:tcPr marL="68580" marR="68580"/>
                </a:tc>
                <a:extLst>
                  <a:ext uri="{0D108BD9-81ED-4DB2-BD59-A6C34878D82A}">
                    <a16:rowId xmlns:a16="http://schemas.microsoft.com/office/drawing/2014/main" val="2085161426"/>
                  </a:ext>
                </a:extLst>
              </a:tr>
              <a:tr h="379294">
                <a:tc rowSpan="2" gridSpan="2">
                  <a:txBody>
                    <a:bodyPr/>
                    <a:lstStyle/>
                    <a:p>
                      <a:pPr marL="0" marR="0" algn="ctr">
                        <a:buNone/>
                      </a:pPr>
                      <a:r>
                        <a:rPr lang="zh-CN" altLang="en-US" sz="1500" kern="100" dirty="0">
                          <a:effectLst/>
                        </a:rPr>
                        <a:t>金融交易</a:t>
                      </a:r>
                      <a:endParaRPr lang="zh-CN" altLang="en-US" sz="1500" kern="100" dirty="0">
                        <a:effectLst/>
                        <a:latin typeface="Times New Roman" panose="02020603050405020304" pitchFamily="18" charset="0"/>
                      </a:endParaRPr>
                    </a:p>
                  </a:txBody>
                  <a:tcPr marL="68580" marR="68580" anchor="ctr"/>
                </a:tc>
                <a:tc rowSpan="2" hMerge="1">
                  <a:txBody>
                    <a:bodyPr/>
                    <a:lstStyle/>
                    <a:p>
                      <a:endParaRPr lang="zh-CN" altLang="en-US"/>
                    </a:p>
                  </a:txBody>
                  <a:tcPr/>
                </a:tc>
                <a:tc>
                  <a:txBody>
                    <a:bodyPr/>
                    <a:lstStyle/>
                    <a:p>
                      <a:pPr marL="0" marR="0" algn="ctr">
                        <a:buNone/>
                      </a:pPr>
                      <a:r>
                        <a:rPr lang="zh-CN" altLang="en-US" sz="1500" kern="100">
                          <a:effectLst/>
                        </a:rPr>
                        <a:t>金融资产净获得</a:t>
                      </a:r>
                      <a:endParaRPr lang="zh-CN" altLang="en-US" sz="1500" kern="100">
                        <a:effectLst/>
                        <a:latin typeface="Times New Roman" panose="02020603050405020304" pitchFamily="18" charset="0"/>
                      </a:endParaRPr>
                    </a:p>
                  </a:txBody>
                  <a:tcPr marL="68580" marR="68580"/>
                </a:tc>
                <a:tc>
                  <a:txBody>
                    <a:bodyPr/>
                    <a:lstStyle/>
                    <a:p>
                      <a:pPr marL="0" marR="0" algn="ctr">
                        <a:buNone/>
                      </a:pPr>
                      <a:r>
                        <a:rPr lang="zh-CN" altLang="en-US" sz="1500" kern="100" dirty="0">
                          <a:effectLst/>
                        </a:rPr>
                        <a:t>金融负债净发生</a:t>
                      </a:r>
                      <a:endParaRPr lang="zh-CN" altLang="en-US" sz="1500" kern="100" dirty="0">
                        <a:effectLst/>
                        <a:latin typeface="Times New Roman" panose="02020603050405020304" pitchFamily="18" charset="0"/>
                      </a:endParaRPr>
                    </a:p>
                  </a:txBody>
                  <a:tcPr marL="68580" marR="68580"/>
                </a:tc>
                <a:extLst>
                  <a:ext uri="{0D108BD9-81ED-4DB2-BD59-A6C34878D82A}">
                    <a16:rowId xmlns:a16="http://schemas.microsoft.com/office/drawing/2014/main" val="318454694"/>
                  </a:ext>
                </a:extLst>
              </a:tr>
              <a:tr h="641508">
                <a:tc gridSpan="2" vMerge="1">
                  <a:txBody>
                    <a:bodyPr/>
                    <a:lstStyle/>
                    <a:p>
                      <a:endParaRPr lang="zh-CN" altLang="en-US"/>
                    </a:p>
                  </a:txBody>
                  <a:tcPr/>
                </a:tc>
                <a:tc hMerge="1" vMerge="1">
                  <a:txBody>
                    <a:bodyPr/>
                    <a:lstStyle/>
                    <a:p>
                      <a:endParaRPr lang="zh-CN" altLang="en-US"/>
                    </a:p>
                  </a:txBody>
                  <a:tcPr/>
                </a:tc>
                <a:tc>
                  <a:txBody>
                    <a:bodyPr/>
                    <a:lstStyle/>
                    <a:p>
                      <a:pPr marL="0" marR="0" algn="ctr">
                        <a:buNone/>
                      </a:pPr>
                      <a:r>
                        <a:rPr lang="zh-CN" altLang="en-US" sz="1500" kern="100" dirty="0">
                          <a:effectLst/>
                        </a:rPr>
                        <a:t> </a:t>
                      </a:r>
                      <a:endParaRPr lang="zh-CN" altLang="en-US" sz="1500" kern="100" dirty="0">
                        <a:effectLst/>
                        <a:latin typeface="Times New Roman" panose="02020603050405020304" pitchFamily="18" charset="0"/>
                      </a:endParaRPr>
                    </a:p>
                  </a:txBody>
                  <a:tcPr marL="68580" marR="68580"/>
                </a:tc>
                <a:tc>
                  <a:txBody>
                    <a:bodyPr/>
                    <a:lstStyle/>
                    <a:p>
                      <a:pPr marL="0" marR="0" algn="ctr">
                        <a:buNone/>
                      </a:pPr>
                      <a:r>
                        <a:rPr lang="zh-CN" altLang="en-US" sz="1500" kern="100" dirty="0">
                          <a:effectLst/>
                        </a:rPr>
                        <a:t>净金融投资（或净金融负债）</a:t>
                      </a:r>
                      <a:endParaRPr lang="zh-CN" altLang="en-US" sz="1500" kern="100" dirty="0">
                        <a:effectLst/>
                        <a:latin typeface="Times New Roman" panose="02020603050405020304" pitchFamily="18" charset="0"/>
                      </a:endParaRPr>
                    </a:p>
                  </a:txBody>
                  <a:tcPr marL="68580" marR="68580"/>
                </a:tc>
                <a:extLst>
                  <a:ext uri="{0D108BD9-81ED-4DB2-BD59-A6C34878D82A}">
                    <a16:rowId xmlns:a16="http://schemas.microsoft.com/office/drawing/2014/main" val="1776333274"/>
                  </a:ext>
                </a:extLst>
              </a:tr>
            </a:tbl>
          </a:graphicData>
        </a:graphic>
      </p:graphicFrame>
      <p:sp>
        <p:nvSpPr>
          <p:cNvPr id="5" name="文本框 4">
            <a:extLst>
              <a:ext uri="{FF2B5EF4-FFF2-40B4-BE49-F238E27FC236}">
                <a16:creationId xmlns:a16="http://schemas.microsoft.com/office/drawing/2014/main" id="{B7C44ACB-2CC3-46B8-C872-123DE865EDEC}"/>
              </a:ext>
            </a:extLst>
          </p:cNvPr>
          <p:cNvSpPr txBox="1"/>
          <p:nvPr/>
        </p:nvSpPr>
        <p:spPr>
          <a:xfrm>
            <a:off x="992036" y="842316"/>
            <a:ext cx="3260785" cy="557845"/>
          </a:xfrm>
          <a:prstGeom prst="rect">
            <a:avLst/>
          </a:prstGeom>
          <a:noFill/>
        </p:spPr>
        <p:txBody>
          <a:bodyPr wrap="square" rtlCol="0">
            <a:spAutoFit/>
          </a:bodyPr>
          <a:lstStyle/>
          <a:p>
            <a:pPr marL="228600" marR="0" lvl="0" indent="-228600" algn="l" defTabSz="914400" rtl="0" eaLnBrk="1" fontAlgn="auto" latinLnBrk="0" hangingPunct="1">
              <a:lnSpc>
                <a:spcPts val="3800"/>
              </a:lnSpc>
              <a:spcBef>
                <a:spcPts val="0"/>
              </a:spcBef>
              <a:spcAft>
                <a:spcPts val="0"/>
              </a:spcAft>
              <a:buClrTx/>
              <a:buSzTx/>
              <a:buFontTx/>
              <a:buNone/>
              <a:tabLst/>
              <a:defRPr/>
            </a:pPr>
            <a:r>
              <a:rPr kumimoji="0" lang="zh-CN" altLang="en-US" sz="2800" b="1" i="0" u="none" strike="noStrike" kern="1200" cap="none" spc="0" normalizeH="0" baseline="0" noProof="0">
                <a:ln>
                  <a:noFill/>
                </a:ln>
                <a:solidFill>
                  <a:srgbClr val="ED7D31"/>
                </a:solidFill>
                <a:effectLst/>
                <a:uLnTx/>
                <a:uFillTx/>
                <a:latin typeface="华文楷体" panose="02010600040101010101" charset="-122"/>
                <a:ea typeface="华文楷体" panose="02010600040101010101" charset="-122"/>
                <a:cs typeface="+mn-cs"/>
              </a:rPr>
              <a:t>（二）平衡关系</a:t>
            </a:r>
            <a:endParaRPr kumimoji="0" lang="zh-CN" altLang="en-US" sz="2800" b="1" i="0" u="none" strike="noStrike" kern="1200" cap="none" spc="0" normalizeH="0" baseline="0" noProof="0" dirty="0">
              <a:ln>
                <a:noFill/>
              </a:ln>
              <a:solidFill>
                <a:srgbClr val="ED7D31"/>
              </a:solidFill>
              <a:effectLst/>
              <a:uLnTx/>
              <a:uFillTx/>
              <a:latin typeface="华文楷体" panose="02010600040101010101" charset="-122"/>
              <a:ea typeface="华文楷体" panose="02010600040101010101" charset="-122"/>
              <a:cs typeface="+mn-cs"/>
            </a:endParaRPr>
          </a:p>
        </p:txBody>
      </p:sp>
      <p:sp>
        <p:nvSpPr>
          <p:cNvPr id="9" name="文本框 8">
            <a:extLst>
              <a:ext uri="{FF2B5EF4-FFF2-40B4-BE49-F238E27FC236}">
                <a16:creationId xmlns:a16="http://schemas.microsoft.com/office/drawing/2014/main" id="{DCFEF404-3CC9-F0D5-CB6F-787B9E255EAC}"/>
              </a:ext>
            </a:extLst>
          </p:cNvPr>
          <p:cNvSpPr txBox="1"/>
          <p:nvPr/>
        </p:nvSpPr>
        <p:spPr>
          <a:xfrm>
            <a:off x="9457267" y="2696403"/>
            <a:ext cx="2489198" cy="3139321"/>
          </a:xfrm>
          <a:prstGeom prst="rect">
            <a:avLst/>
          </a:prstGeom>
          <a:noFill/>
        </p:spPr>
        <p:txBody>
          <a:bodyPr wrap="square">
            <a:spAutoFit/>
          </a:bodyPr>
          <a:lstStyle/>
          <a:p>
            <a:pPr marL="0" marR="0" indent="457200" algn="just">
              <a:buNone/>
            </a:pPr>
            <a:r>
              <a:rPr lang="zh-CN" altLang="en-US" sz="2200" dirty="0">
                <a:latin typeface="华文楷体" panose="02010600040101010101" charset="-122"/>
                <a:ea typeface="华文楷体" panose="02010600040101010101" charset="-122"/>
              </a:rPr>
              <a:t>部门将全部资金流量按照交易类型划分，分别反映各类交易的来源方、运用方和平衡项；不同层次的资金流量或交易项目，通过相应的平衡项衔接起来</a:t>
            </a:r>
            <a:r>
              <a:rPr lang="zh-CN" altLang="en-US" sz="2000" dirty="0">
                <a:latin typeface="华文楷体" panose="02010600040101010101" charset="-122"/>
                <a:ea typeface="华文楷体" panose="02010600040101010101" charset="-122"/>
              </a:rPr>
              <a:t>。</a:t>
            </a:r>
          </a:p>
        </p:txBody>
      </p:sp>
    </p:spTree>
    <p:extLst>
      <p:ext uri="{BB962C8B-B14F-4D97-AF65-F5344CB8AC3E}">
        <p14:creationId xmlns:p14="http://schemas.microsoft.com/office/powerpoint/2010/main" val="32293662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EDBB6C-1E5C-2E97-20C9-08B4CCDDFA8E}"/>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19F96415-F09D-0632-59FD-0889FA0EBF2B}"/>
              </a:ext>
            </a:extLst>
          </p:cNvPr>
          <p:cNvSpPr txBox="1"/>
          <p:nvPr/>
        </p:nvSpPr>
        <p:spPr>
          <a:xfrm>
            <a:off x="556790" y="1345564"/>
            <a:ext cx="11330410" cy="5647902"/>
          </a:xfrm>
          <a:prstGeom prst="rect">
            <a:avLst/>
          </a:prstGeom>
          <a:ln>
            <a:noFill/>
          </a:ln>
        </p:spPr>
        <p:txBody>
          <a:bodyPr wrap="square">
            <a:noAutofit/>
          </a:bodyPr>
          <a:lstStyle/>
          <a:p>
            <a:pPr indent="720000" algn="l" defTabSz="914400">
              <a:lnSpc>
                <a:spcPct val="200000"/>
              </a:lnSpc>
              <a:spcBef>
                <a:spcPts val="0"/>
              </a:spcBef>
              <a:buClrTx/>
              <a:buSzTx/>
              <a:buFontTx/>
            </a:pPr>
            <a:r>
              <a:rPr lang="zh-CN" altLang="en-US" sz="2400" dirty="0">
                <a:latin typeface="华文楷体" panose="02010600040101010101" charset="-122"/>
                <a:ea typeface="华文楷体" panose="02010600040101010101" charset="-122"/>
              </a:rPr>
              <a:t>其可集中揭示资金流量的纵向（内部）平衡关系：</a:t>
            </a:r>
          </a:p>
          <a:p>
            <a:pPr indent="720000" algn="l" defTabSz="914400">
              <a:lnSpc>
                <a:spcPct val="200000"/>
              </a:lnSpc>
              <a:spcBef>
                <a:spcPts val="0"/>
              </a:spcBef>
              <a:buClrTx/>
              <a:buSzTx/>
              <a:buFontTx/>
            </a:pPr>
            <a:r>
              <a:rPr lang="zh-CN" altLang="en-US" sz="2400" dirty="0">
                <a:latin typeface="华文楷体" panose="02010600040101010101" charset="-122"/>
                <a:ea typeface="华文楷体" panose="02010600040101010101" charset="-122"/>
              </a:rPr>
              <a:t>增加值（或</a:t>
            </a:r>
            <a:r>
              <a:rPr lang="en-US" altLang="zh-CN" sz="2400" dirty="0">
                <a:latin typeface="华文楷体" panose="02010600040101010101" charset="-122"/>
                <a:ea typeface="华文楷体" panose="02010600040101010101" charset="-122"/>
              </a:rPr>
              <a:t>GDP</a:t>
            </a:r>
            <a:r>
              <a:rPr lang="zh-CN" altLang="en-US" sz="2400" dirty="0">
                <a:latin typeface="华文楷体" panose="02010600040101010101" charset="-122"/>
                <a:ea typeface="华文楷体" panose="02010600040101010101" charset="-122"/>
              </a:rPr>
              <a:t>）</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初次分配收入</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初次分配支出</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原始总收入（或</a:t>
            </a:r>
            <a:r>
              <a:rPr lang="en-US" altLang="zh-CN" sz="2400" dirty="0" err="1">
                <a:latin typeface="华文楷体" panose="02010600040101010101" charset="-122"/>
                <a:ea typeface="华文楷体" panose="02010600040101010101" charset="-122"/>
              </a:rPr>
              <a:t>GNI</a:t>
            </a:r>
            <a:r>
              <a:rPr lang="zh-CN" altLang="en-US" sz="2400" dirty="0">
                <a:latin typeface="华文楷体" panose="02010600040101010101" charset="-122"/>
                <a:ea typeface="华文楷体" panose="02010600040101010101" charset="-122"/>
              </a:rPr>
              <a:t>）</a:t>
            </a:r>
          </a:p>
          <a:p>
            <a:pPr indent="720000" algn="l" defTabSz="914400">
              <a:lnSpc>
                <a:spcPct val="200000"/>
              </a:lnSpc>
              <a:spcBef>
                <a:spcPts val="0"/>
              </a:spcBef>
              <a:buClrTx/>
              <a:buSzTx/>
              <a:buFontTx/>
            </a:pPr>
            <a:r>
              <a:rPr lang="zh-CN" altLang="en-US" sz="2400" dirty="0">
                <a:latin typeface="华文楷体" panose="02010600040101010101" charset="-122"/>
                <a:ea typeface="华文楷体" panose="02010600040101010101" charset="-122"/>
              </a:rPr>
              <a:t>原始总收入（或</a:t>
            </a:r>
            <a:r>
              <a:rPr lang="en-US" altLang="zh-CN" sz="2400" dirty="0" err="1">
                <a:latin typeface="华文楷体" panose="02010600040101010101" charset="-122"/>
                <a:ea typeface="华文楷体" panose="02010600040101010101" charset="-122"/>
              </a:rPr>
              <a:t>GNI</a:t>
            </a:r>
            <a:r>
              <a:rPr lang="zh-CN" altLang="en-US" sz="2400" dirty="0">
                <a:latin typeface="华文楷体" panose="02010600040101010101" charset="-122"/>
                <a:ea typeface="华文楷体" panose="02010600040101010101" charset="-122"/>
              </a:rPr>
              <a:t>）</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再分配收入</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再分配支出</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可支配总收入（或</a:t>
            </a:r>
            <a:r>
              <a:rPr lang="en-US" altLang="zh-CN" sz="2400" dirty="0" err="1">
                <a:latin typeface="华文楷体" panose="02010600040101010101" charset="-122"/>
                <a:ea typeface="华文楷体" panose="02010600040101010101" charset="-122"/>
              </a:rPr>
              <a:t>GDNI</a:t>
            </a:r>
            <a:r>
              <a:rPr lang="zh-CN" altLang="en-US" sz="2400" dirty="0">
                <a:latin typeface="华文楷体" panose="02010600040101010101" charset="-122"/>
                <a:ea typeface="华文楷体" panose="02010600040101010101" charset="-122"/>
              </a:rPr>
              <a:t>）</a:t>
            </a:r>
          </a:p>
          <a:p>
            <a:pPr indent="720000" algn="l" defTabSz="914400">
              <a:lnSpc>
                <a:spcPct val="200000"/>
              </a:lnSpc>
              <a:spcBef>
                <a:spcPts val="0"/>
              </a:spcBef>
              <a:buClrTx/>
              <a:buSzTx/>
              <a:buFontTx/>
            </a:pPr>
            <a:r>
              <a:rPr lang="zh-CN" altLang="en-US" sz="2400" dirty="0">
                <a:latin typeface="华文楷体" panose="02010600040101010101" charset="-122"/>
                <a:ea typeface="华文楷体" panose="02010600040101010101" charset="-122"/>
              </a:rPr>
              <a:t>可支配总收入（或</a:t>
            </a:r>
            <a:r>
              <a:rPr lang="en-US" altLang="zh-CN" sz="2400" dirty="0" err="1">
                <a:latin typeface="华文楷体" panose="02010600040101010101" charset="-122"/>
                <a:ea typeface="华文楷体" panose="02010600040101010101" charset="-122"/>
              </a:rPr>
              <a:t>GDNI</a:t>
            </a:r>
            <a:r>
              <a:rPr lang="zh-CN" altLang="en-US" sz="2400" dirty="0">
                <a:latin typeface="华文楷体" panose="02010600040101010101" charset="-122"/>
                <a:ea typeface="华文楷体" panose="02010600040101010101" charset="-122"/>
              </a:rPr>
              <a:t>）</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最终消费支出</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总储蓄（或</a:t>
            </a:r>
            <a:r>
              <a:rPr lang="en-US" altLang="zh-CN" sz="2400" dirty="0">
                <a:latin typeface="华文楷体" panose="02010600040101010101" charset="-122"/>
                <a:ea typeface="华文楷体" panose="02010600040101010101" charset="-122"/>
              </a:rPr>
              <a:t>NGS</a:t>
            </a:r>
            <a:r>
              <a:rPr lang="zh-CN" altLang="en-US" sz="2400" dirty="0">
                <a:latin typeface="华文楷体" panose="02010600040101010101" charset="-122"/>
                <a:ea typeface="华文楷体" panose="02010600040101010101" charset="-122"/>
              </a:rPr>
              <a:t>）</a:t>
            </a:r>
          </a:p>
          <a:p>
            <a:pPr indent="720000" algn="l" defTabSz="914400">
              <a:lnSpc>
                <a:spcPct val="200000"/>
              </a:lnSpc>
              <a:spcBef>
                <a:spcPts val="0"/>
              </a:spcBef>
              <a:buClrTx/>
              <a:buSzTx/>
              <a:buFontTx/>
            </a:pPr>
            <a:r>
              <a:rPr lang="zh-CN" altLang="en-US" sz="2400" dirty="0">
                <a:latin typeface="华文楷体" panose="02010600040101010101" charset="-122"/>
                <a:ea typeface="华文楷体" panose="02010600040101010101" charset="-122"/>
              </a:rPr>
              <a:t>总储蓄（或</a:t>
            </a:r>
            <a:r>
              <a:rPr lang="en-US" altLang="zh-CN" sz="2400" dirty="0">
                <a:latin typeface="华文楷体" panose="02010600040101010101" charset="-122"/>
                <a:ea typeface="华文楷体" panose="02010600040101010101" charset="-122"/>
              </a:rPr>
              <a:t>NGS</a:t>
            </a:r>
            <a:r>
              <a:rPr lang="zh-CN" altLang="en-US" sz="2400" dirty="0">
                <a:latin typeface="华文楷体" panose="02010600040101010101" charset="-122"/>
                <a:ea typeface="华文楷体" panose="02010600040101010101" charset="-122"/>
              </a:rPr>
              <a:t>）</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资本转移净获得</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资本形成总额</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净贷出（</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）或净借入（</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a:t>
            </a:r>
          </a:p>
        </p:txBody>
      </p:sp>
      <p:sp>
        <p:nvSpPr>
          <p:cNvPr id="6" name="灯片编号占位符 6">
            <a:extLst>
              <a:ext uri="{FF2B5EF4-FFF2-40B4-BE49-F238E27FC236}">
                <a16:creationId xmlns:a16="http://schemas.microsoft.com/office/drawing/2014/main" id="{64FEDA09-C157-42FE-C2D6-0053F10566DF}"/>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12</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3F397888-B273-DCE9-E76C-17A276A42AAC}"/>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一、资金流量核算概述</a:t>
            </a:r>
          </a:p>
        </p:txBody>
      </p:sp>
    </p:spTree>
    <p:extLst>
      <p:ext uri="{BB962C8B-B14F-4D97-AF65-F5344CB8AC3E}">
        <p14:creationId xmlns:p14="http://schemas.microsoft.com/office/powerpoint/2010/main" val="3258732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blinds(horizontal)">
                                      <p:cBhvr>
                                        <p:cTn id="7" dur="500"/>
                                        <p:tgtEl>
                                          <p:spTgt spid="4">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4">
                                            <p:txEl>
                                              <p:pRg st="2" end="2"/>
                                            </p:txEl>
                                          </p:spTgt>
                                        </p:tgtEl>
                                        <p:attrNameLst>
                                          <p:attrName>style.visibility</p:attrName>
                                        </p:attrNameLst>
                                      </p:cBhvr>
                                      <p:to>
                                        <p:strVal val="visible"/>
                                      </p:to>
                                    </p:set>
                                    <p:animEffect transition="in" filter="blinds(horizontal)">
                                      <p:cBhvr>
                                        <p:cTn id="10" dur="500"/>
                                        <p:tgtEl>
                                          <p:spTgt spid="4">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animEffect transition="in" filter="blinds(horizontal)">
                                      <p:cBhvr>
                                        <p:cTn id="13" dur="500"/>
                                        <p:tgtEl>
                                          <p:spTgt spid="4">
                                            <p:txEl>
                                              <p:pRg st="3" end="3"/>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4">
                                            <p:txEl>
                                              <p:pRg st="4" end="4"/>
                                            </p:txEl>
                                          </p:spTgt>
                                        </p:tgtEl>
                                        <p:attrNameLst>
                                          <p:attrName>style.visibility</p:attrName>
                                        </p:attrNameLst>
                                      </p:cBhvr>
                                      <p:to>
                                        <p:strVal val="visible"/>
                                      </p:to>
                                    </p:set>
                                    <p:animEffect transition="in" filter="blinds(horizontal)">
                                      <p:cBhvr>
                                        <p:cTn id="16"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A3B056-F8E1-AA20-E900-A9A2371E8BCE}"/>
            </a:ext>
          </a:extLst>
        </p:cNvPr>
        <p:cNvGrpSpPr/>
        <p:nvPr/>
      </p:nvGrpSpPr>
      <p:grpSpPr>
        <a:xfrm>
          <a:off x="0" y="0"/>
          <a:ext cx="0" cy="0"/>
          <a:chOff x="0" y="0"/>
          <a:chExt cx="0" cy="0"/>
        </a:xfrm>
      </p:grpSpPr>
      <p:sp>
        <p:nvSpPr>
          <p:cNvPr id="6" name="灯片编号占位符 6">
            <a:extLst>
              <a:ext uri="{FF2B5EF4-FFF2-40B4-BE49-F238E27FC236}">
                <a16:creationId xmlns:a16="http://schemas.microsoft.com/office/drawing/2014/main" id="{89C485FB-DF64-DF00-142E-AA73AF824667}"/>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13</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85B64885-374F-3A1C-F425-8231A80DE76B}"/>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一、资金流量核算概述</a:t>
            </a:r>
          </a:p>
        </p:txBody>
      </p:sp>
      <p:sp>
        <p:nvSpPr>
          <p:cNvPr id="2" name="文本框 1">
            <a:extLst>
              <a:ext uri="{FF2B5EF4-FFF2-40B4-BE49-F238E27FC236}">
                <a16:creationId xmlns:a16="http://schemas.microsoft.com/office/drawing/2014/main" id="{9C5B077F-48FF-0BCE-3B3D-F6314B079AB5}"/>
              </a:ext>
            </a:extLst>
          </p:cNvPr>
          <p:cNvSpPr txBox="1"/>
          <p:nvPr/>
        </p:nvSpPr>
        <p:spPr>
          <a:xfrm>
            <a:off x="406401" y="862110"/>
            <a:ext cx="11878734" cy="769441"/>
          </a:xfrm>
          <a:prstGeom prst="rect">
            <a:avLst/>
          </a:prstGeom>
          <a:noFill/>
        </p:spPr>
        <p:txBody>
          <a:bodyPr wrap="square" rtlCol="0">
            <a:spAutoFit/>
          </a:bodyPr>
          <a:lstStyle/>
          <a:p>
            <a:pPr indent="720000"/>
            <a:r>
              <a:rPr lang="zh-CN" altLang="en-US" sz="2200" dirty="0">
                <a:latin typeface="华文楷体" panose="02010600040101010101" charset="-122"/>
                <a:ea typeface="华文楷体" panose="02010600040101010101" charset="-122"/>
              </a:rPr>
              <a:t>将各机构部门和国外部门的资金流量表并列，即得到完整反映各部门之间经济交易的国民经济资金流量表。</a:t>
            </a:r>
          </a:p>
        </p:txBody>
      </p:sp>
      <p:graphicFrame>
        <p:nvGraphicFramePr>
          <p:cNvPr id="3" name="表格 2">
            <a:extLst>
              <a:ext uri="{FF2B5EF4-FFF2-40B4-BE49-F238E27FC236}">
                <a16:creationId xmlns:a16="http://schemas.microsoft.com/office/drawing/2014/main" id="{0E5F57E2-C3E5-ACBB-F6D9-8780AC2C196D}"/>
              </a:ext>
            </a:extLst>
          </p:cNvPr>
          <p:cNvGraphicFramePr>
            <a:graphicFrameLocks noGrp="1"/>
          </p:cNvGraphicFramePr>
          <p:nvPr>
            <p:extLst>
              <p:ext uri="{D42A27DB-BD31-4B8C-83A1-F6EECF244321}">
                <p14:modId xmlns:p14="http://schemas.microsoft.com/office/powerpoint/2010/main" val="3783433124"/>
              </p:ext>
            </p:extLst>
          </p:nvPr>
        </p:nvGraphicFramePr>
        <p:xfrm>
          <a:off x="3259667" y="1722136"/>
          <a:ext cx="8839194" cy="4896865"/>
        </p:xfrm>
        <a:graphic>
          <a:graphicData uri="http://schemas.openxmlformats.org/drawingml/2006/table">
            <a:tbl>
              <a:tblPr>
                <a:tableStyleId>{5C22544A-7EE6-4342-B048-85BDC9FD1C3A}</a:tableStyleId>
              </a:tblPr>
              <a:tblGrid>
                <a:gridCol w="1744386">
                  <a:extLst>
                    <a:ext uri="{9D8B030D-6E8A-4147-A177-3AD203B41FA5}">
                      <a16:colId xmlns:a16="http://schemas.microsoft.com/office/drawing/2014/main" val="2270342394"/>
                    </a:ext>
                  </a:extLst>
                </a:gridCol>
                <a:gridCol w="1744386">
                  <a:extLst>
                    <a:ext uri="{9D8B030D-6E8A-4147-A177-3AD203B41FA5}">
                      <a16:colId xmlns:a16="http://schemas.microsoft.com/office/drawing/2014/main" val="1167167454"/>
                    </a:ext>
                  </a:extLst>
                </a:gridCol>
                <a:gridCol w="382173">
                  <a:extLst>
                    <a:ext uri="{9D8B030D-6E8A-4147-A177-3AD203B41FA5}">
                      <a16:colId xmlns:a16="http://schemas.microsoft.com/office/drawing/2014/main" val="3048681168"/>
                    </a:ext>
                  </a:extLst>
                </a:gridCol>
                <a:gridCol w="382173">
                  <a:extLst>
                    <a:ext uri="{9D8B030D-6E8A-4147-A177-3AD203B41FA5}">
                      <a16:colId xmlns:a16="http://schemas.microsoft.com/office/drawing/2014/main" val="379054207"/>
                    </a:ext>
                  </a:extLst>
                </a:gridCol>
                <a:gridCol w="382173">
                  <a:extLst>
                    <a:ext uri="{9D8B030D-6E8A-4147-A177-3AD203B41FA5}">
                      <a16:colId xmlns:a16="http://schemas.microsoft.com/office/drawing/2014/main" val="2832372561"/>
                    </a:ext>
                  </a:extLst>
                </a:gridCol>
                <a:gridCol w="382173">
                  <a:extLst>
                    <a:ext uri="{9D8B030D-6E8A-4147-A177-3AD203B41FA5}">
                      <a16:colId xmlns:a16="http://schemas.microsoft.com/office/drawing/2014/main" val="4222889696"/>
                    </a:ext>
                  </a:extLst>
                </a:gridCol>
                <a:gridCol w="382173">
                  <a:extLst>
                    <a:ext uri="{9D8B030D-6E8A-4147-A177-3AD203B41FA5}">
                      <a16:colId xmlns:a16="http://schemas.microsoft.com/office/drawing/2014/main" val="1187840997"/>
                    </a:ext>
                  </a:extLst>
                </a:gridCol>
                <a:gridCol w="382173">
                  <a:extLst>
                    <a:ext uri="{9D8B030D-6E8A-4147-A177-3AD203B41FA5}">
                      <a16:colId xmlns:a16="http://schemas.microsoft.com/office/drawing/2014/main" val="2770102384"/>
                    </a:ext>
                  </a:extLst>
                </a:gridCol>
                <a:gridCol w="382173">
                  <a:extLst>
                    <a:ext uri="{9D8B030D-6E8A-4147-A177-3AD203B41FA5}">
                      <a16:colId xmlns:a16="http://schemas.microsoft.com/office/drawing/2014/main" val="3618768694"/>
                    </a:ext>
                  </a:extLst>
                </a:gridCol>
                <a:gridCol w="382173">
                  <a:extLst>
                    <a:ext uri="{9D8B030D-6E8A-4147-A177-3AD203B41FA5}">
                      <a16:colId xmlns:a16="http://schemas.microsoft.com/office/drawing/2014/main" val="591600270"/>
                    </a:ext>
                  </a:extLst>
                </a:gridCol>
                <a:gridCol w="382173">
                  <a:extLst>
                    <a:ext uri="{9D8B030D-6E8A-4147-A177-3AD203B41FA5}">
                      <a16:colId xmlns:a16="http://schemas.microsoft.com/office/drawing/2014/main" val="4213228904"/>
                    </a:ext>
                  </a:extLst>
                </a:gridCol>
                <a:gridCol w="382173">
                  <a:extLst>
                    <a:ext uri="{9D8B030D-6E8A-4147-A177-3AD203B41FA5}">
                      <a16:colId xmlns:a16="http://schemas.microsoft.com/office/drawing/2014/main" val="4187489544"/>
                    </a:ext>
                  </a:extLst>
                </a:gridCol>
                <a:gridCol w="382173">
                  <a:extLst>
                    <a:ext uri="{9D8B030D-6E8A-4147-A177-3AD203B41FA5}">
                      <a16:colId xmlns:a16="http://schemas.microsoft.com/office/drawing/2014/main" val="3182451508"/>
                    </a:ext>
                  </a:extLst>
                </a:gridCol>
                <a:gridCol w="382173">
                  <a:extLst>
                    <a:ext uri="{9D8B030D-6E8A-4147-A177-3AD203B41FA5}">
                      <a16:colId xmlns:a16="http://schemas.microsoft.com/office/drawing/2014/main" val="3593948373"/>
                    </a:ext>
                  </a:extLst>
                </a:gridCol>
                <a:gridCol w="382173">
                  <a:extLst>
                    <a:ext uri="{9D8B030D-6E8A-4147-A177-3AD203B41FA5}">
                      <a16:colId xmlns:a16="http://schemas.microsoft.com/office/drawing/2014/main" val="2103640376"/>
                    </a:ext>
                  </a:extLst>
                </a:gridCol>
                <a:gridCol w="382173">
                  <a:extLst>
                    <a:ext uri="{9D8B030D-6E8A-4147-A177-3AD203B41FA5}">
                      <a16:colId xmlns:a16="http://schemas.microsoft.com/office/drawing/2014/main" val="1346269849"/>
                    </a:ext>
                  </a:extLst>
                </a:gridCol>
              </a:tblGrid>
              <a:tr h="376736">
                <a:tc rowSpan="2" gridSpan="2">
                  <a:txBody>
                    <a:bodyPr/>
                    <a:lstStyle/>
                    <a:p>
                      <a:pPr marL="0" marR="0" algn="ctr">
                        <a:lnSpc>
                          <a:spcPts val="1200"/>
                        </a:lnSpc>
                        <a:buNone/>
                      </a:pPr>
                      <a:r>
                        <a:rPr lang="zh-CN" altLang="en-US" sz="1200" kern="100" dirty="0">
                          <a:effectLst/>
                        </a:rPr>
                        <a:t>交易和平衡项</a:t>
                      </a:r>
                      <a:endParaRPr lang="zh-CN" altLang="en-US" sz="1200" kern="100" dirty="0">
                        <a:effectLst/>
                        <a:latin typeface="Times New Roman" panose="02020603050405020304" pitchFamily="18" charset="0"/>
                      </a:endParaRPr>
                    </a:p>
                  </a:txBody>
                  <a:tcPr marL="27003" marR="27003" marT="34718" marB="34718" anchor="ctr"/>
                </a:tc>
                <a:tc rowSpan="2" hMerge="1">
                  <a:txBody>
                    <a:bodyPr/>
                    <a:lstStyle/>
                    <a:p>
                      <a:endParaRPr lang="zh-CN" altLang="en-US"/>
                    </a:p>
                  </a:txBody>
                  <a:tcPr/>
                </a:tc>
                <a:tc gridSpan="2">
                  <a:txBody>
                    <a:bodyPr/>
                    <a:lstStyle/>
                    <a:p>
                      <a:pPr marL="0" marR="0" algn="ctr">
                        <a:lnSpc>
                          <a:spcPts val="1200"/>
                        </a:lnSpc>
                        <a:buNone/>
                      </a:pPr>
                      <a:r>
                        <a:rPr lang="zh-CN" altLang="en-US" sz="1200" kern="100">
                          <a:effectLst/>
                        </a:rPr>
                        <a:t>非金融</a:t>
                      </a:r>
                    </a:p>
                    <a:p>
                      <a:pPr marL="0" marR="0" algn="ctr">
                        <a:lnSpc>
                          <a:spcPts val="1200"/>
                        </a:lnSpc>
                        <a:buNone/>
                      </a:pPr>
                      <a:r>
                        <a:rPr lang="zh-CN" altLang="en-US" sz="1200" kern="100">
                          <a:effectLst/>
                        </a:rPr>
                        <a:t>企业</a:t>
                      </a:r>
                      <a:endParaRPr lang="zh-CN" altLang="en-US" sz="1200" kern="100">
                        <a:effectLst/>
                        <a:latin typeface="Times New Roman" panose="02020603050405020304" pitchFamily="18" charset="0"/>
                      </a:endParaRPr>
                    </a:p>
                  </a:txBody>
                  <a:tcPr marL="27003" marR="27003" marT="34718" marB="34718" anchor="ctr"/>
                </a:tc>
                <a:tc hMerge="1">
                  <a:txBody>
                    <a:bodyPr/>
                    <a:lstStyle/>
                    <a:p>
                      <a:endParaRPr lang="zh-CN" altLang="en-US"/>
                    </a:p>
                  </a:txBody>
                  <a:tcPr/>
                </a:tc>
                <a:tc gridSpan="2">
                  <a:txBody>
                    <a:bodyPr/>
                    <a:lstStyle/>
                    <a:p>
                      <a:pPr marL="0" marR="0" algn="ctr">
                        <a:lnSpc>
                          <a:spcPts val="1200"/>
                        </a:lnSpc>
                        <a:buNone/>
                      </a:pPr>
                      <a:r>
                        <a:rPr lang="zh-CN" altLang="en-US" sz="1200" kern="100">
                          <a:effectLst/>
                        </a:rPr>
                        <a:t>金融</a:t>
                      </a:r>
                    </a:p>
                    <a:p>
                      <a:pPr marL="0" marR="0" algn="ctr">
                        <a:lnSpc>
                          <a:spcPts val="1200"/>
                        </a:lnSpc>
                        <a:buNone/>
                      </a:pPr>
                      <a:r>
                        <a:rPr lang="zh-CN" altLang="en-US" sz="1200" kern="100">
                          <a:effectLst/>
                        </a:rPr>
                        <a:t>机构</a:t>
                      </a:r>
                      <a:endParaRPr lang="zh-CN" altLang="en-US" sz="1200" kern="100">
                        <a:effectLst/>
                        <a:latin typeface="Times New Roman" panose="02020603050405020304" pitchFamily="18" charset="0"/>
                      </a:endParaRPr>
                    </a:p>
                  </a:txBody>
                  <a:tcPr marL="27003" marR="27003" marT="34718" marB="34718" anchor="ctr"/>
                </a:tc>
                <a:tc hMerge="1">
                  <a:txBody>
                    <a:bodyPr/>
                    <a:lstStyle/>
                    <a:p>
                      <a:endParaRPr lang="zh-CN" altLang="en-US"/>
                    </a:p>
                  </a:txBody>
                  <a:tcPr/>
                </a:tc>
                <a:tc gridSpan="2">
                  <a:txBody>
                    <a:bodyPr/>
                    <a:lstStyle/>
                    <a:p>
                      <a:pPr marL="0" marR="0" algn="ctr">
                        <a:lnSpc>
                          <a:spcPts val="1200"/>
                        </a:lnSpc>
                        <a:buNone/>
                      </a:pPr>
                      <a:r>
                        <a:rPr lang="zh-CN" altLang="en-US" sz="1200" kern="100" dirty="0">
                          <a:effectLst/>
                        </a:rPr>
                        <a:t>广义</a:t>
                      </a:r>
                    </a:p>
                    <a:p>
                      <a:pPr marL="0" marR="0" algn="ctr">
                        <a:lnSpc>
                          <a:spcPts val="1200"/>
                        </a:lnSpc>
                        <a:buNone/>
                      </a:pPr>
                      <a:r>
                        <a:rPr lang="zh-CN" altLang="en-US" sz="1200" kern="100" dirty="0">
                          <a:effectLst/>
                        </a:rPr>
                        <a:t>政府</a:t>
                      </a:r>
                      <a:endParaRPr lang="zh-CN" altLang="en-US" sz="1200" kern="100" dirty="0">
                        <a:effectLst/>
                        <a:latin typeface="Times New Roman" panose="02020603050405020304" pitchFamily="18" charset="0"/>
                      </a:endParaRPr>
                    </a:p>
                  </a:txBody>
                  <a:tcPr marL="27003" marR="27003" marT="34718" marB="34718" anchor="ctr"/>
                </a:tc>
                <a:tc hMerge="1">
                  <a:txBody>
                    <a:bodyPr/>
                    <a:lstStyle/>
                    <a:p>
                      <a:endParaRPr lang="zh-CN" altLang="en-US"/>
                    </a:p>
                  </a:txBody>
                  <a:tcPr/>
                </a:tc>
                <a:tc gridSpan="2">
                  <a:txBody>
                    <a:bodyPr/>
                    <a:lstStyle/>
                    <a:p>
                      <a:pPr marL="0" marR="0" algn="ctr">
                        <a:lnSpc>
                          <a:spcPts val="1200"/>
                        </a:lnSpc>
                        <a:buNone/>
                        <a:tabLst>
                          <a:tab pos="2637155" algn="ctr"/>
                          <a:tab pos="5274310" algn="r"/>
                          <a:tab pos="266700" algn="l"/>
                        </a:tabLst>
                      </a:pPr>
                      <a:r>
                        <a:rPr lang="zh-CN" altLang="en-US" sz="1200" kern="100">
                          <a:effectLst/>
                        </a:rPr>
                        <a:t>住户</a:t>
                      </a:r>
                      <a:endParaRPr lang="zh-CN" altLang="en-US" sz="1200" kern="100">
                        <a:effectLst/>
                        <a:latin typeface="Times New Roman" panose="02020603050405020304" pitchFamily="18" charset="0"/>
                      </a:endParaRPr>
                    </a:p>
                  </a:txBody>
                  <a:tcPr marL="27003" marR="27003" marT="34718" marB="34718" anchor="ctr"/>
                </a:tc>
                <a:tc hMerge="1">
                  <a:txBody>
                    <a:bodyPr/>
                    <a:lstStyle/>
                    <a:p>
                      <a:endParaRPr lang="zh-CN" altLang="en-US"/>
                    </a:p>
                  </a:txBody>
                  <a:tcPr/>
                </a:tc>
                <a:tc gridSpan="2">
                  <a:txBody>
                    <a:bodyPr/>
                    <a:lstStyle/>
                    <a:p>
                      <a:pPr marL="0" marR="0" algn="ctr">
                        <a:lnSpc>
                          <a:spcPts val="1200"/>
                        </a:lnSpc>
                        <a:buNone/>
                      </a:pPr>
                      <a:r>
                        <a:rPr lang="zh-CN" altLang="en-US" sz="1200" kern="100">
                          <a:effectLst/>
                        </a:rPr>
                        <a:t>国内</a:t>
                      </a:r>
                    </a:p>
                    <a:p>
                      <a:pPr marL="0" marR="0" algn="ctr">
                        <a:lnSpc>
                          <a:spcPts val="1200"/>
                        </a:lnSpc>
                        <a:buNone/>
                      </a:pPr>
                      <a:r>
                        <a:rPr lang="zh-CN" altLang="en-US" sz="1200" kern="100">
                          <a:effectLst/>
                        </a:rPr>
                        <a:t>合计</a:t>
                      </a:r>
                      <a:endParaRPr lang="zh-CN" altLang="en-US" sz="1200" kern="100">
                        <a:effectLst/>
                        <a:latin typeface="Times New Roman" panose="02020603050405020304" pitchFamily="18" charset="0"/>
                      </a:endParaRPr>
                    </a:p>
                  </a:txBody>
                  <a:tcPr marL="27003" marR="27003" marT="34718" marB="34718" anchor="ctr"/>
                </a:tc>
                <a:tc hMerge="1">
                  <a:txBody>
                    <a:bodyPr/>
                    <a:lstStyle/>
                    <a:p>
                      <a:endParaRPr lang="zh-CN" altLang="en-US"/>
                    </a:p>
                  </a:txBody>
                  <a:tcPr/>
                </a:tc>
                <a:tc gridSpan="2">
                  <a:txBody>
                    <a:bodyPr/>
                    <a:lstStyle/>
                    <a:p>
                      <a:pPr marL="0" marR="0" algn="ctr">
                        <a:lnSpc>
                          <a:spcPts val="1200"/>
                        </a:lnSpc>
                        <a:buNone/>
                      </a:pPr>
                      <a:r>
                        <a:rPr lang="zh-CN" altLang="en-US" sz="1200" kern="100">
                          <a:effectLst/>
                        </a:rPr>
                        <a:t>国外</a:t>
                      </a:r>
                      <a:endParaRPr lang="zh-CN" altLang="en-US" sz="1200" kern="100">
                        <a:effectLst/>
                        <a:latin typeface="Times New Roman" panose="02020603050405020304" pitchFamily="18" charset="0"/>
                      </a:endParaRPr>
                    </a:p>
                  </a:txBody>
                  <a:tcPr marL="27003" marR="27003" marT="34718" marB="34718" anchor="ctr"/>
                </a:tc>
                <a:tc hMerge="1">
                  <a:txBody>
                    <a:bodyPr/>
                    <a:lstStyle/>
                    <a:p>
                      <a:endParaRPr lang="zh-CN" altLang="en-US"/>
                    </a:p>
                  </a:txBody>
                  <a:tcPr/>
                </a:tc>
                <a:tc gridSpan="2">
                  <a:txBody>
                    <a:bodyPr/>
                    <a:lstStyle/>
                    <a:p>
                      <a:pPr marL="0" marR="0" algn="ctr">
                        <a:lnSpc>
                          <a:spcPts val="1200"/>
                        </a:lnSpc>
                        <a:buNone/>
                      </a:pPr>
                      <a:r>
                        <a:rPr lang="zh-CN" altLang="en-US" sz="1200" kern="100">
                          <a:effectLst/>
                        </a:rPr>
                        <a:t>合计</a:t>
                      </a:r>
                      <a:endParaRPr lang="zh-CN" altLang="en-US" sz="1200" kern="100">
                        <a:effectLst/>
                        <a:latin typeface="Times New Roman" panose="02020603050405020304" pitchFamily="18" charset="0"/>
                      </a:endParaRPr>
                    </a:p>
                  </a:txBody>
                  <a:tcPr marL="27003" marR="27003" marT="34718" marB="34718" anchor="ctr"/>
                </a:tc>
                <a:tc hMerge="1">
                  <a:txBody>
                    <a:bodyPr/>
                    <a:lstStyle/>
                    <a:p>
                      <a:endParaRPr lang="zh-CN" altLang="en-US"/>
                    </a:p>
                  </a:txBody>
                  <a:tcPr/>
                </a:tc>
                <a:extLst>
                  <a:ext uri="{0D108BD9-81ED-4DB2-BD59-A6C34878D82A}">
                    <a16:rowId xmlns:a16="http://schemas.microsoft.com/office/drawing/2014/main" val="1995043120"/>
                  </a:ext>
                </a:extLst>
              </a:tr>
              <a:tr h="224533">
                <a:tc gridSpan="2" vMerge="1">
                  <a:txBody>
                    <a:bodyPr/>
                    <a:lstStyle/>
                    <a:p>
                      <a:endParaRPr lang="zh-CN" altLang="en-US"/>
                    </a:p>
                  </a:txBody>
                  <a:tcPr/>
                </a:tc>
                <a:tc hMerge="1" vMerge="1">
                  <a:txBody>
                    <a:bodyPr/>
                    <a:lstStyle/>
                    <a:p>
                      <a:endParaRPr lang="zh-CN" altLang="en-US"/>
                    </a:p>
                  </a:txBody>
                  <a:tcPr/>
                </a:tc>
                <a:tc>
                  <a:txBody>
                    <a:bodyPr/>
                    <a:lstStyle/>
                    <a:p>
                      <a:pPr marL="0" marR="0" algn="ctr">
                        <a:lnSpc>
                          <a:spcPts val="1200"/>
                        </a:lnSpc>
                        <a:buNone/>
                      </a:pPr>
                      <a:r>
                        <a:rPr lang="en-US" sz="1200" kern="100">
                          <a:effectLst/>
                        </a:rPr>
                        <a:t>U</a:t>
                      </a:r>
                      <a:endParaRPr lang="en-US" sz="1200" kern="100">
                        <a:effectLst/>
                        <a:latin typeface="Times New Roman" panose="02020603050405020304" pitchFamily="18" charset="0"/>
                      </a:endParaRPr>
                    </a:p>
                  </a:txBody>
                  <a:tcPr marL="27003" marR="27003" marT="34718" marB="34718" anchor="ctr"/>
                </a:tc>
                <a:tc>
                  <a:txBody>
                    <a:bodyPr/>
                    <a:lstStyle/>
                    <a:p>
                      <a:pPr marL="0" marR="0" algn="ctr">
                        <a:lnSpc>
                          <a:spcPts val="1200"/>
                        </a:lnSpc>
                        <a:buNone/>
                      </a:pPr>
                      <a:r>
                        <a:rPr lang="en-US" sz="1200" kern="100" dirty="0">
                          <a:effectLst/>
                        </a:rPr>
                        <a:t>S</a:t>
                      </a:r>
                      <a:endParaRPr lang="en-US" sz="1200" kern="100" dirty="0">
                        <a:effectLst/>
                        <a:latin typeface="Times New Roman" panose="02020603050405020304" pitchFamily="18" charset="0"/>
                      </a:endParaRPr>
                    </a:p>
                  </a:txBody>
                  <a:tcPr marL="27003" marR="27003" marT="34718" marB="34718" anchor="ctr"/>
                </a:tc>
                <a:tc>
                  <a:txBody>
                    <a:bodyPr/>
                    <a:lstStyle/>
                    <a:p>
                      <a:pPr marL="0" marR="0" algn="ctr">
                        <a:lnSpc>
                          <a:spcPts val="1200"/>
                        </a:lnSpc>
                        <a:buNone/>
                      </a:pPr>
                      <a:r>
                        <a:rPr lang="en-US" sz="1200" kern="100">
                          <a:effectLst/>
                        </a:rPr>
                        <a:t>U</a:t>
                      </a:r>
                      <a:endParaRPr lang="en-US" sz="1200" kern="100">
                        <a:effectLst/>
                        <a:latin typeface="Times New Roman" panose="02020603050405020304" pitchFamily="18" charset="0"/>
                      </a:endParaRPr>
                    </a:p>
                  </a:txBody>
                  <a:tcPr marL="27003" marR="27003" marT="34718" marB="34718" anchor="ctr"/>
                </a:tc>
                <a:tc>
                  <a:txBody>
                    <a:bodyPr/>
                    <a:lstStyle/>
                    <a:p>
                      <a:pPr marL="0" marR="0" algn="ctr">
                        <a:lnSpc>
                          <a:spcPts val="1200"/>
                        </a:lnSpc>
                        <a:buNone/>
                      </a:pPr>
                      <a:r>
                        <a:rPr lang="en-US" sz="1200" kern="100">
                          <a:effectLst/>
                        </a:rPr>
                        <a:t>S</a:t>
                      </a:r>
                      <a:endParaRPr lang="en-US" sz="1200" kern="100">
                        <a:effectLst/>
                        <a:latin typeface="Times New Roman" panose="02020603050405020304" pitchFamily="18" charset="0"/>
                      </a:endParaRPr>
                    </a:p>
                  </a:txBody>
                  <a:tcPr marL="27003" marR="27003" marT="34718" marB="34718" anchor="ctr"/>
                </a:tc>
                <a:tc>
                  <a:txBody>
                    <a:bodyPr/>
                    <a:lstStyle/>
                    <a:p>
                      <a:pPr marL="0" marR="0" algn="ctr">
                        <a:lnSpc>
                          <a:spcPts val="1200"/>
                        </a:lnSpc>
                        <a:buNone/>
                      </a:pPr>
                      <a:r>
                        <a:rPr lang="en-US" sz="1200" kern="100">
                          <a:effectLst/>
                        </a:rPr>
                        <a:t>U</a:t>
                      </a:r>
                      <a:endParaRPr lang="en-US" sz="1200" kern="100">
                        <a:effectLst/>
                        <a:latin typeface="Times New Roman" panose="02020603050405020304" pitchFamily="18" charset="0"/>
                      </a:endParaRPr>
                    </a:p>
                  </a:txBody>
                  <a:tcPr marL="27003" marR="27003" marT="34718" marB="34718" anchor="ctr"/>
                </a:tc>
                <a:tc>
                  <a:txBody>
                    <a:bodyPr/>
                    <a:lstStyle/>
                    <a:p>
                      <a:pPr marL="0" marR="0" algn="ctr">
                        <a:lnSpc>
                          <a:spcPts val="1200"/>
                        </a:lnSpc>
                        <a:buNone/>
                      </a:pPr>
                      <a:r>
                        <a:rPr lang="en-US" sz="1200" kern="100">
                          <a:effectLst/>
                        </a:rPr>
                        <a:t>S</a:t>
                      </a:r>
                      <a:endParaRPr lang="en-US" sz="1200" kern="100">
                        <a:effectLst/>
                        <a:latin typeface="Times New Roman" panose="02020603050405020304" pitchFamily="18" charset="0"/>
                      </a:endParaRPr>
                    </a:p>
                  </a:txBody>
                  <a:tcPr marL="27003" marR="27003" marT="34718" marB="34718" anchor="ctr"/>
                </a:tc>
                <a:tc>
                  <a:txBody>
                    <a:bodyPr/>
                    <a:lstStyle/>
                    <a:p>
                      <a:pPr marL="0" marR="0" algn="ctr">
                        <a:lnSpc>
                          <a:spcPts val="1200"/>
                        </a:lnSpc>
                        <a:buNone/>
                      </a:pPr>
                      <a:r>
                        <a:rPr lang="en-US" sz="1200" kern="100">
                          <a:effectLst/>
                        </a:rPr>
                        <a:t>U</a:t>
                      </a:r>
                      <a:endParaRPr lang="en-US" sz="1200" kern="100">
                        <a:effectLst/>
                        <a:latin typeface="Times New Roman" panose="02020603050405020304" pitchFamily="18" charset="0"/>
                      </a:endParaRPr>
                    </a:p>
                  </a:txBody>
                  <a:tcPr marL="27003" marR="27003" marT="34718" marB="34718" anchor="ctr"/>
                </a:tc>
                <a:tc>
                  <a:txBody>
                    <a:bodyPr/>
                    <a:lstStyle/>
                    <a:p>
                      <a:pPr marL="0" marR="0" algn="ctr">
                        <a:lnSpc>
                          <a:spcPts val="1200"/>
                        </a:lnSpc>
                        <a:buNone/>
                      </a:pPr>
                      <a:r>
                        <a:rPr lang="en-US" sz="1200" kern="100">
                          <a:effectLst/>
                        </a:rPr>
                        <a:t>S</a:t>
                      </a:r>
                      <a:endParaRPr lang="en-US" sz="1200" kern="100">
                        <a:effectLst/>
                        <a:latin typeface="Times New Roman" panose="02020603050405020304" pitchFamily="18" charset="0"/>
                      </a:endParaRPr>
                    </a:p>
                  </a:txBody>
                  <a:tcPr marL="27003" marR="27003" marT="34718" marB="34718" anchor="ctr"/>
                </a:tc>
                <a:tc>
                  <a:txBody>
                    <a:bodyPr/>
                    <a:lstStyle/>
                    <a:p>
                      <a:pPr marL="0" marR="0" algn="ctr">
                        <a:lnSpc>
                          <a:spcPts val="1200"/>
                        </a:lnSpc>
                        <a:buNone/>
                      </a:pPr>
                      <a:r>
                        <a:rPr lang="en-US" sz="1200" kern="100">
                          <a:effectLst/>
                        </a:rPr>
                        <a:t>U</a:t>
                      </a:r>
                      <a:endParaRPr lang="en-US" sz="1200" kern="100">
                        <a:effectLst/>
                        <a:latin typeface="Times New Roman" panose="02020603050405020304" pitchFamily="18" charset="0"/>
                      </a:endParaRPr>
                    </a:p>
                  </a:txBody>
                  <a:tcPr marL="27003" marR="27003" marT="34718" marB="34718" anchor="ctr"/>
                </a:tc>
                <a:tc>
                  <a:txBody>
                    <a:bodyPr/>
                    <a:lstStyle/>
                    <a:p>
                      <a:pPr marL="0" marR="0" algn="ctr">
                        <a:lnSpc>
                          <a:spcPts val="1200"/>
                        </a:lnSpc>
                        <a:buNone/>
                      </a:pPr>
                      <a:r>
                        <a:rPr lang="en-US" sz="1200" kern="100">
                          <a:effectLst/>
                        </a:rPr>
                        <a:t>S</a:t>
                      </a:r>
                      <a:endParaRPr lang="en-US" sz="1200" kern="100">
                        <a:effectLst/>
                        <a:latin typeface="Times New Roman" panose="02020603050405020304" pitchFamily="18" charset="0"/>
                      </a:endParaRPr>
                    </a:p>
                  </a:txBody>
                  <a:tcPr marL="27003" marR="27003" marT="34718" marB="34718" anchor="ctr"/>
                </a:tc>
                <a:tc>
                  <a:txBody>
                    <a:bodyPr/>
                    <a:lstStyle/>
                    <a:p>
                      <a:pPr marL="0" marR="0" algn="ctr">
                        <a:lnSpc>
                          <a:spcPts val="1200"/>
                        </a:lnSpc>
                        <a:buNone/>
                      </a:pPr>
                      <a:r>
                        <a:rPr lang="en-US" sz="1200" kern="100">
                          <a:effectLst/>
                        </a:rPr>
                        <a:t>U</a:t>
                      </a:r>
                      <a:endParaRPr lang="en-US" sz="1200" kern="100">
                        <a:effectLst/>
                        <a:latin typeface="Times New Roman" panose="02020603050405020304" pitchFamily="18" charset="0"/>
                      </a:endParaRPr>
                    </a:p>
                  </a:txBody>
                  <a:tcPr marL="27003" marR="27003" marT="34718" marB="34718" anchor="ctr"/>
                </a:tc>
                <a:tc>
                  <a:txBody>
                    <a:bodyPr/>
                    <a:lstStyle/>
                    <a:p>
                      <a:pPr marL="0" marR="0" algn="ctr">
                        <a:lnSpc>
                          <a:spcPts val="1200"/>
                        </a:lnSpc>
                        <a:buNone/>
                      </a:pPr>
                      <a:r>
                        <a:rPr lang="en-US" sz="1200" kern="100">
                          <a:effectLst/>
                        </a:rPr>
                        <a:t>S</a:t>
                      </a:r>
                      <a:endParaRPr lang="en-US" sz="1200" kern="100">
                        <a:effectLst/>
                        <a:latin typeface="Times New Roman" panose="02020603050405020304" pitchFamily="18" charset="0"/>
                      </a:endParaRPr>
                    </a:p>
                  </a:txBody>
                  <a:tcPr marL="27003" marR="27003" marT="34718" marB="34718" anchor="ctr"/>
                </a:tc>
                <a:tc>
                  <a:txBody>
                    <a:bodyPr/>
                    <a:lstStyle/>
                    <a:p>
                      <a:pPr marL="0" marR="0" algn="ctr">
                        <a:lnSpc>
                          <a:spcPts val="1200"/>
                        </a:lnSpc>
                        <a:buNone/>
                      </a:pPr>
                      <a:r>
                        <a:rPr lang="en-US" sz="1200" kern="100">
                          <a:effectLst/>
                        </a:rPr>
                        <a:t>U</a:t>
                      </a:r>
                      <a:endParaRPr lang="en-US" sz="1200" kern="100">
                        <a:effectLst/>
                        <a:latin typeface="Times New Roman" panose="02020603050405020304" pitchFamily="18" charset="0"/>
                      </a:endParaRPr>
                    </a:p>
                  </a:txBody>
                  <a:tcPr marL="27003" marR="27003" marT="34718" marB="34718" anchor="ctr"/>
                </a:tc>
                <a:tc>
                  <a:txBody>
                    <a:bodyPr/>
                    <a:lstStyle/>
                    <a:p>
                      <a:pPr marL="0" marR="0" algn="ctr">
                        <a:lnSpc>
                          <a:spcPts val="1200"/>
                        </a:lnSpc>
                        <a:buNone/>
                      </a:pPr>
                      <a:r>
                        <a:rPr lang="en-US" sz="1200" kern="100">
                          <a:effectLst/>
                        </a:rPr>
                        <a:t>S</a:t>
                      </a:r>
                      <a:endParaRPr lang="en-US" sz="1200" kern="100">
                        <a:effectLst/>
                        <a:latin typeface="Times New Roman" panose="02020603050405020304" pitchFamily="18" charset="0"/>
                      </a:endParaRPr>
                    </a:p>
                  </a:txBody>
                  <a:tcPr marL="27003" marR="27003" marT="34718" marB="34718" anchor="ctr"/>
                </a:tc>
                <a:extLst>
                  <a:ext uri="{0D108BD9-81ED-4DB2-BD59-A6C34878D82A}">
                    <a16:rowId xmlns:a16="http://schemas.microsoft.com/office/drawing/2014/main" val="777297571"/>
                  </a:ext>
                </a:extLst>
              </a:tr>
              <a:tr h="224533">
                <a:tc rowSpan="5">
                  <a:txBody>
                    <a:bodyPr/>
                    <a:lstStyle/>
                    <a:p>
                      <a:pPr marL="0" marR="0" algn="ctr">
                        <a:lnSpc>
                          <a:spcPts val="1200"/>
                        </a:lnSpc>
                        <a:buNone/>
                      </a:pPr>
                      <a:r>
                        <a:rPr lang="zh-CN" altLang="en-US" sz="1200" kern="100" dirty="0">
                          <a:effectLst/>
                        </a:rPr>
                        <a:t>初次分配</a:t>
                      </a:r>
                      <a:endParaRPr lang="zh-CN" altLang="en-US" sz="1200" kern="100" dirty="0">
                        <a:effectLst/>
                        <a:latin typeface="Times New Roman" panose="02020603050405020304" pitchFamily="18" charset="0"/>
                      </a:endParaRPr>
                    </a:p>
                  </a:txBody>
                  <a:tcPr marL="27003" marR="27003" marT="34718" marB="34718" anchor="ctr"/>
                </a:tc>
                <a:tc>
                  <a:txBody>
                    <a:bodyPr/>
                    <a:lstStyle/>
                    <a:p>
                      <a:pPr marL="0" marR="0" algn="just">
                        <a:lnSpc>
                          <a:spcPts val="1200"/>
                        </a:lnSpc>
                        <a:buNone/>
                      </a:pPr>
                      <a:r>
                        <a:rPr lang="zh-CN" altLang="en-US" sz="1200" kern="100">
                          <a:effectLst/>
                        </a:rPr>
                        <a:t>增加值</a:t>
                      </a:r>
                      <a:r>
                        <a:rPr lang="en-US" altLang="zh-CN" sz="1200" kern="100">
                          <a:effectLst/>
                        </a:rPr>
                        <a:t>/</a:t>
                      </a:r>
                      <a:r>
                        <a:rPr lang="zh-CN" altLang="en-US" sz="1200" kern="100">
                          <a:effectLst/>
                        </a:rPr>
                        <a:t>进出口差额</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extLst>
                  <a:ext uri="{0D108BD9-81ED-4DB2-BD59-A6C34878D82A}">
                    <a16:rowId xmlns:a16="http://schemas.microsoft.com/office/drawing/2014/main" val="1213801754"/>
                  </a:ext>
                </a:extLst>
              </a:tr>
              <a:tr h="224533">
                <a:tc vMerge="1">
                  <a:txBody>
                    <a:bodyPr/>
                    <a:lstStyle/>
                    <a:p>
                      <a:endParaRPr lang="zh-CN" altLang="en-US"/>
                    </a:p>
                  </a:txBody>
                  <a:tcPr/>
                </a:tc>
                <a:tc>
                  <a:txBody>
                    <a:bodyPr/>
                    <a:lstStyle/>
                    <a:p>
                      <a:pPr marL="0" marR="0" algn="just">
                        <a:lnSpc>
                          <a:spcPts val="1200"/>
                        </a:lnSpc>
                        <a:buNone/>
                      </a:pPr>
                      <a:r>
                        <a:rPr lang="zh-CN" altLang="en-US" sz="1200" kern="100">
                          <a:effectLst/>
                        </a:rPr>
                        <a:t>劳动者报酬</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dirty="0">
                          <a:effectLst/>
                        </a:rPr>
                        <a:t> </a:t>
                      </a:r>
                      <a:endParaRPr lang="zh-CN" altLang="en-US" sz="1200" kern="100" dirty="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extLst>
                  <a:ext uri="{0D108BD9-81ED-4DB2-BD59-A6C34878D82A}">
                    <a16:rowId xmlns:a16="http://schemas.microsoft.com/office/drawing/2014/main" val="1257350710"/>
                  </a:ext>
                </a:extLst>
              </a:tr>
              <a:tr h="224533">
                <a:tc vMerge="1">
                  <a:txBody>
                    <a:bodyPr/>
                    <a:lstStyle/>
                    <a:p>
                      <a:endParaRPr lang="zh-CN" altLang="en-US"/>
                    </a:p>
                  </a:txBody>
                  <a:tcPr/>
                </a:tc>
                <a:tc>
                  <a:txBody>
                    <a:bodyPr/>
                    <a:lstStyle/>
                    <a:p>
                      <a:pPr marL="0" marR="0" algn="just">
                        <a:lnSpc>
                          <a:spcPts val="1200"/>
                        </a:lnSpc>
                        <a:buNone/>
                      </a:pPr>
                      <a:r>
                        <a:rPr lang="zh-CN" altLang="en-US" sz="1200" kern="100">
                          <a:effectLst/>
                        </a:rPr>
                        <a:t>生产税净额</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dirty="0">
                          <a:effectLst/>
                        </a:rPr>
                        <a:t> </a:t>
                      </a:r>
                      <a:endParaRPr lang="zh-CN" altLang="en-US" sz="1200" kern="100" dirty="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extLst>
                  <a:ext uri="{0D108BD9-81ED-4DB2-BD59-A6C34878D82A}">
                    <a16:rowId xmlns:a16="http://schemas.microsoft.com/office/drawing/2014/main" val="3854836321"/>
                  </a:ext>
                </a:extLst>
              </a:tr>
              <a:tr h="224533">
                <a:tc vMerge="1">
                  <a:txBody>
                    <a:bodyPr/>
                    <a:lstStyle/>
                    <a:p>
                      <a:endParaRPr lang="zh-CN" altLang="en-US"/>
                    </a:p>
                  </a:txBody>
                  <a:tcPr/>
                </a:tc>
                <a:tc>
                  <a:txBody>
                    <a:bodyPr/>
                    <a:lstStyle/>
                    <a:p>
                      <a:pPr marL="0" marR="0" algn="just">
                        <a:lnSpc>
                          <a:spcPts val="1200"/>
                        </a:lnSpc>
                        <a:buNone/>
                      </a:pPr>
                      <a:r>
                        <a:rPr lang="zh-CN" altLang="en-US" sz="1200" kern="100">
                          <a:effectLst/>
                        </a:rPr>
                        <a:t>财产收入</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dirty="0">
                          <a:effectLst/>
                        </a:rPr>
                        <a:t> </a:t>
                      </a:r>
                      <a:endParaRPr lang="zh-CN" altLang="en-US" sz="1200" kern="100" dirty="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dirty="0">
                          <a:effectLst/>
                        </a:rPr>
                        <a:t> </a:t>
                      </a:r>
                      <a:endParaRPr lang="zh-CN" altLang="en-US" sz="1200" kern="100" dirty="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extLst>
                  <a:ext uri="{0D108BD9-81ED-4DB2-BD59-A6C34878D82A}">
                    <a16:rowId xmlns:a16="http://schemas.microsoft.com/office/drawing/2014/main" val="2623221950"/>
                  </a:ext>
                </a:extLst>
              </a:tr>
              <a:tr h="224533">
                <a:tc vMerge="1">
                  <a:txBody>
                    <a:bodyPr/>
                    <a:lstStyle/>
                    <a:p>
                      <a:endParaRPr lang="zh-CN" altLang="en-US"/>
                    </a:p>
                  </a:txBody>
                  <a:tcPr/>
                </a:tc>
                <a:tc>
                  <a:txBody>
                    <a:bodyPr/>
                    <a:lstStyle/>
                    <a:p>
                      <a:pPr marL="0" marR="0" algn="just">
                        <a:lnSpc>
                          <a:spcPts val="1200"/>
                        </a:lnSpc>
                        <a:buNone/>
                      </a:pPr>
                      <a:r>
                        <a:rPr lang="zh-CN" altLang="en-US" sz="1200" kern="100">
                          <a:effectLst/>
                        </a:rPr>
                        <a:t>初次分配总收入</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dirty="0">
                          <a:effectLst/>
                        </a:rPr>
                        <a:t> </a:t>
                      </a:r>
                      <a:endParaRPr lang="zh-CN" altLang="en-US" sz="1200" kern="100" dirty="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dirty="0">
                          <a:effectLst/>
                        </a:rPr>
                        <a:t> </a:t>
                      </a:r>
                      <a:endParaRPr lang="zh-CN" altLang="en-US" sz="1200" kern="100" dirty="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extLst>
                  <a:ext uri="{0D108BD9-81ED-4DB2-BD59-A6C34878D82A}">
                    <a16:rowId xmlns:a16="http://schemas.microsoft.com/office/drawing/2014/main" val="382954385"/>
                  </a:ext>
                </a:extLst>
              </a:tr>
              <a:tr h="224533">
                <a:tc rowSpan="3">
                  <a:txBody>
                    <a:bodyPr/>
                    <a:lstStyle/>
                    <a:p>
                      <a:pPr marL="0" marR="0" algn="ctr">
                        <a:lnSpc>
                          <a:spcPts val="1200"/>
                        </a:lnSpc>
                        <a:buNone/>
                      </a:pPr>
                      <a:r>
                        <a:rPr lang="zh-CN" altLang="en-US" sz="1200" kern="100" dirty="0">
                          <a:effectLst/>
                        </a:rPr>
                        <a:t>再分配</a:t>
                      </a:r>
                      <a:endParaRPr lang="zh-CN" altLang="en-US" sz="1200" kern="100" dirty="0">
                        <a:effectLst/>
                        <a:latin typeface="Times New Roman" panose="02020603050405020304" pitchFamily="18" charset="0"/>
                      </a:endParaRPr>
                    </a:p>
                  </a:txBody>
                  <a:tcPr marL="27003" marR="27003" marT="34718" marB="34718" anchor="ctr"/>
                </a:tc>
                <a:tc>
                  <a:txBody>
                    <a:bodyPr/>
                    <a:lstStyle/>
                    <a:p>
                      <a:pPr marL="0" marR="0" algn="just">
                        <a:lnSpc>
                          <a:spcPts val="1200"/>
                        </a:lnSpc>
                        <a:buNone/>
                      </a:pPr>
                      <a:r>
                        <a:rPr lang="zh-CN" altLang="en-US" sz="1200" kern="100">
                          <a:effectLst/>
                        </a:rPr>
                        <a:t>初次分配总收入</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dirty="0">
                          <a:effectLst/>
                        </a:rPr>
                        <a:t> </a:t>
                      </a:r>
                      <a:endParaRPr lang="zh-CN" altLang="en-US" sz="1200" kern="100" dirty="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extLst>
                  <a:ext uri="{0D108BD9-81ED-4DB2-BD59-A6C34878D82A}">
                    <a16:rowId xmlns:a16="http://schemas.microsoft.com/office/drawing/2014/main" val="3741808117"/>
                  </a:ext>
                </a:extLst>
              </a:tr>
              <a:tr h="224533">
                <a:tc vMerge="1">
                  <a:txBody>
                    <a:bodyPr/>
                    <a:lstStyle/>
                    <a:p>
                      <a:endParaRPr lang="zh-CN" altLang="en-US"/>
                    </a:p>
                  </a:txBody>
                  <a:tcPr/>
                </a:tc>
                <a:tc>
                  <a:txBody>
                    <a:bodyPr/>
                    <a:lstStyle/>
                    <a:p>
                      <a:pPr marL="0" marR="0" algn="just">
                        <a:lnSpc>
                          <a:spcPts val="1200"/>
                        </a:lnSpc>
                        <a:buNone/>
                      </a:pPr>
                      <a:r>
                        <a:rPr lang="zh-CN" altLang="en-US" sz="1200" kern="100">
                          <a:effectLst/>
                        </a:rPr>
                        <a:t>经常转移</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dirty="0">
                          <a:effectLst/>
                        </a:rPr>
                        <a:t> </a:t>
                      </a:r>
                      <a:endParaRPr lang="zh-CN" altLang="en-US" sz="1200" kern="100" dirty="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dirty="0">
                          <a:effectLst/>
                        </a:rPr>
                        <a:t> </a:t>
                      </a:r>
                      <a:endParaRPr lang="zh-CN" altLang="en-US" sz="1200" kern="100" dirty="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dirty="0">
                          <a:effectLst/>
                        </a:rPr>
                        <a:t> </a:t>
                      </a:r>
                      <a:endParaRPr lang="zh-CN" altLang="en-US" sz="1200" kern="100" dirty="0">
                        <a:effectLst/>
                        <a:latin typeface="Times New Roman" panose="02020603050405020304" pitchFamily="18" charset="0"/>
                      </a:endParaRPr>
                    </a:p>
                  </a:txBody>
                  <a:tcPr marL="27003" marR="27003" marT="34718" marB="34718" anchor="b"/>
                </a:tc>
                <a:extLst>
                  <a:ext uri="{0D108BD9-81ED-4DB2-BD59-A6C34878D82A}">
                    <a16:rowId xmlns:a16="http://schemas.microsoft.com/office/drawing/2014/main" val="2604959766"/>
                  </a:ext>
                </a:extLst>
              </a:tr>
              <a:tr h="224533">
                <a:tc vMerge="1">
                  <a:txBody>
                    <a:bodyPr/>
                    <a:lstStyle/>
                    <a:p>
                      <a:endParaRPr lang="zh-CN" altLang="en-US"/>
                    </a:p>
                  </a:txBody>
                  <a:tcPr/>
                </a:tc>
                <a:tc>
                  <a:txBody>
                    <a:bodyPr/>
                    <a:lstStyle/>
                    <a:p>
                      <a:pPr marL="0" marR="0" algn="just">
                        <a:lnSpc>
                          <a:spcPts val="1200"/>
                        </a:lnSpc>
                        <a:buNone/>
                      </a:pPr>
                      <a:r>
                        <a:rPr lang="zh-CN" altLang="en-US" sz="1200" kern="100">
                          <a:effectLst/>
                        </a:rPr>
                        <a:t>可支配总收入</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dirty="0">
                          <a:effectLst/>
                        </a:rPr>
                        <a:t> </a:t>
                      </a:r>
                      <a:endParaRPr lang="zh-CN" altLang="en-US" sz="1200" kern="100" dirty="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dirty="0">
                          <a:effectLst/>
                        </a:rPr>
                        <a:t> </a:t>
                      </a:r>
                      <a:endParaRPr lang="zh-CN" altLang="en-US" sz="1200" kern="100" dirty="0">
                        <a:effectLst/>
                        <a:latin typeface="Times New Roman" panose="02020603050405020304" pitchFamily="18" charset="0"/>
                      </a:endParaRPr>
                    </a:p>
                  </a:txBody>
                  <a:tcPr marL="27003" marR="27003" marT="34718" marB="34718" anchor="b"/>
                </a:tc>
                <a:extLst>
                  <a:ext uri="{0D108BD9-81ED-4DB2-BD59-A6C34878D82A}">
                    <a16:rowId xmlns:a16="http://schemas.microsoft.com/office/drawing/2014/main" val="4078169414"/>
                  </a:ext>
                </a:extLst>
              </a:tr>
              <a:tr h="224533">
                <a:tc rowSpan="3">
                  <a:txBody>
                    <a:bodyPr/>
                    <a:lstStyle/>
                    <a:p>
                      <a:pPr marL="0" marR="0" algn="ctr">
                        <a:lnSpc>
                          <a:spcPts val="1200"/>
                        </a:lnSpc>
                        <a:buNone/>
                      </a:pPr>
                      <a:r>
                        <a:rPr lang="zh-CN" altLang="en-US" sz="1200" kern="100">
                          <a:effectLst/>
                        </a:rPr>
                        <a:t>收入使用</a:t>
                      </a:r>
                      <a:endParaRPr lang="zh-CN" altLang="en-US" sz="1200" kern="100">
                        <a:effectLst/>
                        <a:latin typeface="Times New Roman" panose="02020603050405020304" pitchFamily="18" charset="0"/>
                      </a:endParaRPr>
                    </a:p>
                  </a:txBody>
                  <a:tcPr marL="27003" marR="27003" marT="34718" marB="34718" anchor="ctr"/>
                </a:tc>
                <a:tc>
                  <a:txBody>
                    <a:bodyPr/>
                    <a:lstStyle/>
                    <a:p>
                      <a:pPr marL="0" marR="0" algn="just">
                        <a:lnSpc>
                          <a:spcPts val="1200"/>
                        </a:lnSpc>
                        <a:buNone/>
                      </a:pPr>
                      <a:r>
                        <a:rPr lang="zh-CN" altLang="en-US" sz="1200" kern="100">
                          <a:effectLst/>
                        </a:rPr>
                        <a:t>可支配总收入</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dirty="0">
                          <a:effectLst/>
                        </a:rPr>
                        <a:t> </a:t>
                      </a:r>
                      <a:endParaRPr lang="zh-CN" altLang="en-US" sz="1200" kern="100" dirty="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extLst>
                  <a:ext uri="{0D108BD9-81ED-4DB2-BD59-A6C34878D82A}">
                    <a16:rowId xmlns:a16="http://schemas.microsoft.com/office/drawing/2014/main" val="254275149"/>
                  </a:ext>
                </a:extLst>
              </a:tr>
              <a:tr h="224533">
                <a:tc vMerge="1">
                  <a:txBody>
                    <a:bodyPr/>
                    <a:lstStyle/>
                    <a:p>
                      <a:endParaRPr lang="zh-CN" altLang="en-US"/>
                    </a:p>
                  </a:txBody>
                  <a:tcPr/>
                </a:tc>
                <a:tc>
                  <a:txBody>
                    <a:bodyPr/>
                    <a:lstStyle/>
                    <a:p>
                      <a:pPr marL="0" marR="0" algn="just">
                        <a:lnSpc>
                          <a:spcPts val="1200"/>
                        </a:lnSpc>
                        <a:buNone/>
                      </a:pPr>
                      <a:r>
                        <a:rPr lang="zh-CN" altLang="en-US" sz="1200" kern="100" dirty="0">
                          <a:effectLst/>
                        </a:rPr>
                        <a:t>最终消费支出</a:t>
                      </a:r>
                      <a:endParaRPr lang="zh-CN" altLang="en-US" sz="1200" kern="100" dirty="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dirty="0">
                          <a:effectLst/>
                        </a:rPr>
                        <a:t> </a:t>
                      </a:r>
                      <a:endParaRPr lang="zh-CN" altLang="en-US" sz="1200" kern="100" dirty="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dirty="0">
                          <a:effectLst/>
                        </a:rPr>
                        <a:t> </a:t>
                      </a:r>
                      <a:endParaRPr lang="zh-CN" altLang="en-US" sz="1200" kern="100" dirty="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extLst>
                  <a:ext uri="{0D108BD9-81ED-4DB2-BD59-A6C34878D82A}">
                    <a16:rowId xmlns:a16="http://schemas.microsoft.com/office/drawing/2014/main" val="2635325459"/>
                  </a:ext>
                </a:extLst>
              </a:tr>
              <a:tr h="224533">
                <a:tc vMerge="1">
                  <a:txBody>
                    <a:bodyPr/>
                    <a:lstStyle/>
                    <a:p>
                      <a:endParaRPr lang="zh-CN" altLang="en-US"/>
                    </a:p>
                  </a:txBody>
                  <a:tcPr/>
                </a:tc>
                <a:tc>
                  <a:txBody>
                    <a:bodyPr/>
                    <a:lstStyle/>
                    <a:p>
                      <a:pPr marL="0" marR="0" algn="just">
                        <a:lnSpc>
                          <a:spcPts val="1200"/>
                        </a:lnSpc>
                        <a:buNone/>
                      </a:pPr>
                      <a:r>
                        <a:rPr lang="zh-CN" altLang="en-US" sz="1200" kern="100" dirty="0">
                          <a:effectLst/>
                        </a:rPr>
                        <a:t>总储蓄</a:t>
                      </a:r>
                      <a:r>
                        <a:rPr lang="en-US" altLang="zh-CN" sz="1200" kern="100" dirty="0">
                          <a:effectLst/>
                        </a:rPr>
                        <a:t>/</a:t>
                      </a:r>
                      <a:r>
                        <a:rPr lang="zh-CN" altLang="en-US" sz="1200" kern="100" dirty="0">
                          <a:effectLst/>
                        </a:rPr>
                        <a:t>国外经常差额</a:t>
                      </a:r>
                      <a:endParaRPr lang="zh-CN" altLang="en-US" sz="1200" kern="100" dirty="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dirty="0">
                          <a:effectLst/>
                        </a:rPr>
                        <a:t> </a:t>
                      </a:r>
                      <a:endParaRPr lang="zh-CN" altLang="en-US" sz="1200" kern="100" dirty="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extLst>
                  <a:ext uri="{0D108BD9-81ED-4DB2-BD59-A6C34878D82A}">
                    <a16:rowId xmlns:a16="http://schemas.microsoft.com/office/drawing/2014/main" val="95867618"/>
                  </a:ext>
                </a:extLst>
              </a:tr>
              <a:tr h="224533">
                <a:tc rowSpan="5">
                  <a:txBody>
                    <a:bodyPr/>
                    <a:lstStyle/>
                    <a:p>
                      <a:pPr marL="0" marR="0" algn="ctr">
                        <a:lnSpc>
                          <a:spcPts val="1200"/>
                        </a:lnSpc>
                        <a:buNone/>
                      </a:pPr>
                      <a:r>
                        <a:rPr lang="zh-CN" altLang="en-US" sz="1200" kern="100" dirty="0">
                          <a:effectLst/>
                        </a:rPr>
                        <a:t>资本交易</a:t>
                      </a:r>
                      <a:endParaRPr lang="zh-CN" altLang="en-US" sz="1200" kern="100" dirty="0">
                        <a:effectLst/>
                        <a:latin typeface="Times New Roman" panose="02020603050405020304" pitchFamily="18" charset="0"/>
                      </a:endParaRPr>
                    </a:p>
                  </a:txBody>
                  <a:tcPr marL="27003" marR="27003" marT="34718" marB="34718" anchor="ctr"/>
                </a:tc>
                <a:tc>
                  <a:txBody>
                    <a:bodyPr/>
                    <a:lstStyle/>
                    <a:p>
                      <a:pPr marL="0" marR="0" algn="just">
                        <a:lnSpc>
                          <a:spcPts val="1200"/>
                        </a:lnSpc>
                        <a:buNone/>
                      </a:pPr>
                      <a:r>
                        <a:rPr lang="zh-CN" altLang="en-US" sz="1200" kern="100">
                          <a:effectLst/>
                        </a:rPr>
                        <a:t>总储蓄</a:t>
                      </a:r>
                      <a:r>
                        <a:rPr lang="en-US" altLang="zh-CN" sz="1200" kern="100">
                          <a:effectLst/>
                        </a:rPr>
                        <a:t>/</a:t>
                      </a:r>
                      <a:r>
                        <a:rPr lang="zh-CN" altLang="en-US" sz="1200" kern="100">
                          <a:effectLst/>
                        </a:rPr>
                        <a:t>国外经常差额</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extLst>
                  <a:ext uri="{0D108BD9-81ED-4DB2-BD59-A6C34878D82A}">
                    <a16:rowId xmlns:a16="http://schemas.microsoft.com/office/drawing/2014/main" val="622453250"/>
                  </a:ext>
                </a:extLst>
              </a:tr>
              <a:tr h="224533">
                <a:tc vMerge="1">
                  <a:txBody>
                    <a:bodyPr/>
                    <a:lstStyle/>
                    <a:p>
                      <a:endParaRPr lang="zh-CN" altLang="en-US"/>
                    </a:p>
                  </a:txBody>
                  <a:tcPr/>
                </a:tc>
                <a:tc>
                  <a:txBody>
                    <a:bodyPr/>
                    <a:lstStyle/>
                    <a:p>
                      <a:pPr marL="0" marR="0" algn="just">
                        <a:lnSpc>
                          <a:spcPts val="1200"/>
                        </a:lnSpc>
                        <a:buNone/>
                      </a:pPr>
                      <a:r>
                        <a:rPr lang="zh-CN" altLang="en-US" sz="1200" kern="100">
                          <a:effectLst/>
                        </a:rPr>
                        <a:t>资本转移</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dirty="0">
                          <a:effectLst/>
                        </a:rPr>
                        <a:t> </a:t>
                      </a:r>
                      <a:endParaRPr lang="zh-CN" altLang="en-US" sz="1200" kern="100" dirty="0">
                        <a:effectLst/>
                        <a:latin typeface="Times New Roman" panose="02020603050405020304" pitchFamily="18" charset="0"/>
                      </a:endParaRPr>
                    </a:p>
                  </a:txBody>
                  <a:tcPr marL="27003" marR="27003" marT="34718" marB="34718" anchor="b"/>
                </a:tc>
                <a:extLst>
                  <a:ext uri="{0D108BD9-81ED-4DB2-BD59-A6C34878D82A}">
                    <a16:rowId xmlns:a16="http://schemas.microsoft.com/office/drawing/2014/main" val="486483257"/>
                  </a:ext>
                </a:extLst>
              </a:tr>
              <a:tr h="224533">
                <a:tc vMerge="1">
                  <a:txBody>
                    <a:bodyPr/>
                    <a:lstStyle/>
                    <a:p>
                      <a:endParaRPr lang="zh-CN" altLang="en-US"/>
                    </a:p>
                  </a:txBody>
                  <a:tcPr/>
                </a:tc>
                <a:tc>
                  <a:txBody>
                    <a:bodyPr/>
                    <a:lstStyle/>
                    <a:p>
                      <a:pPr marL="0" marR="0" algn="just">
                        <a:lnSpc>
                          <a:spcPts val="1200"/>
                        </a:lnSpc>
                        <a:buNone/>
                      </a:pPr>
                      <a:r>
                        <a:rPr lang="zh-CN" altLang="en-US" sz="1200" kern="100">
                          <a:effectLst/>
                        </a:rPr>
                        <a:t>资本形成总额</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dirty="0">
                          <a:effectLst/>
                        </a:rPr>
                        <a:t> </a:t>
                      </a:r>
                      <a:endParaRPr lang="zh-CN" altLang="en-US" sz="1200" kern="100" dirty="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extLst>
                  <a:ext uri="{0D108BD9-81ED-4DB2-BD59-A6C34878D82A}">
                    <a16:rowId xmlns:a16="http://schemas.microsoft.com/office/drawing/2014/main" val="158797657"/>
                  </a:ext>
                </a:extLst>
              </a:tr>
              <a:tr h="224533">
                <a:tc vMerge="1">
                  <a:txBody>
                    <a:bodyPr/>
                    <a:lstStyle/>
                    <a:p>
                      <a:endParaRPr lang="zh-CN" altLang="en-US"/>
                    </a:p>
                  </a:txBody>
                  <a:tcPr/>
                </a:tc>
                <a:tc>
                  <a:txBody>
                    <a:bodyPr/>
                    <a:lstStyle/>
                    <a:p>
                      <a:pPr marL="0" marR="0" algn="just">
                        <a:lnSpc>
                          <a:spcPts val="1200"/>
                        </a:lnSpc>
                        <a:buNone/>
                      </a:pPr>
                      <a:r>
                        <a:rPr lang="zh-CN" altLang="en-US" sz="1200" kern="100">
                          <a:effectLst/>
                        </a:rPr>
                        <a:t>非生产资产净获得</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dirty="0">
                          <a:effectLst/>
                        </a:rPr>
                        <a:t> </a:t>
                      </a:r>
                      <a:endParaRPr lang="zh-CN" altLang="en-US" sz="1200" kern="100" dirty="0">
                        <a:effectLst/>
                        <a:latin typeface="Times New Roman" panose="02020603050405020304" pitchFamily="18" charset="0"/>
                      </a:endParaRPr>
                    </a:p>
                  </a:txBody>
                  <a:tcPr marL="27003" marR="27003" marT="34718" marB="34718" anchor="b"/>
                </a:tc>
                <a:extLst>
                  <a:ext uri="{0D108BD9-81ED-4DB2-BD59-A6C34878D82A}">
                    <a16:rowId xmlns:a16="http://schemas.microsoft.com/office/drawing/2014/main" val="3656253046"/>
                  </a:ext>
                </a:extLst>
              </a:tr>
              <a:tr h="224533">
                <a:tc vMerge="1">
                  <a:txBody>
                    <a:bodyPr/>
                    <a:lstStyle/>
                    <a:p>
                      <a:endParaRPr lang="zh-CN" altLang="en-US"/>
                    </a:p>
                  </a:txBody>
                  <a:tcPr/>
                </a:tc>
                <a:tc>
                  <a:txBody>
                    <a:bodyPr/>
                    <a:lstStyle/>
                    <a:p>
                      <a:pPr marL="0" marR="0" algn="just">
                        <a:lnSpc>
                          <a:spcPts val="1200"/>
                        </a:lnSpc>
                        <a:buNone/>
                      </a:pPr>
                      <a:r>
                        <a:rPr lang="zh-CN" altLang="en-US" sz="1200" kern="100">
                          <a:effectLst/>
                        </a:rPr>
                        <a:t>净贷出或净借入</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dirty="0">
                          <a:effectLst/>
                        </a:rPr>
                        <a:t> </a:t>
                      </a:r>
                      <a:endParaRPr lang="zh-CN" altLang="en-US" sz="1200" kern="100" dirty="0">
                        <a:effectLst/>
                        <a:latin typeface="Times New Roman" panose="02020603050405020304" pitchFamily="18" charset="0"/>
                      </a:endParaRPr>
                    </a:p>
                  </a:txBody>
                  <a:tcPr marL="27003" marR="27003" marT="34718" marB="34718" anchor="b"/>
                </a:tc>
                <a:extLst>
                  <a:ext uri="{0D108BD9-81ED-4DB2-BD59-A6C34878D82A}">
                    <a16:rowId xmlns:a16="http://schemas.microsoft.com/office/drawing/2014/main" val="3681869712"/>
                  </a:ext>
                </a:extLst>
              </a:tr>
              <a:tr h="224533">
                <a:tc rowSpan="3">
                  <a:txBody>
                    <a:bodyPr/>
                    <a:lstStyle/>
                    <a:p>
                      <a:pPr marL="0" marR="0" algn="ctr">
                        <a:lnSpc>
                          <a:spcPts val="1200"/>
                        </a:lnSpc>
                        <a:buNone/>
                      </a:pPr>
                      <a:r>
                        <a:rPr lang="zh-CN" altLang="en-US" sz="1200" kern="100" dirty="0">
                          <a:effectLst/>
                        </a:rPr>
                        <a:t>金融交易</a:t>
                      </a:r>
                      <a:endParaRPr lang="zh-CN" altLang="en-US" sz="1200" kern="100" dirty="0">
                        <a:effectLst/>
                        <a:latin typeface="Times New Roman" panose="02020603050405020304" pitchFamily="18" charset="0"/>
                      </a:endParaRPr>
                    </a:p>
                  </a:txBody>
                  <a:tcPr marL="27003" marR="27003" marT="34718" marB="34718" anchor="ctr"/>
                </a:tc>
                <a:tc>
                  <a:txBody>
                    <a:bodyPr/>
                    <a:lstStyle/>
                    <a:p>
                      <a:pPr marL="0" marR="0" algn="just">
                        <a:lnSpc>
                          <a:spcPts val="1200"/>
                        </a:lnSpc>
                        <a:buNone/>
                      </a:pPr>
                      <a:r>
                        <a:rPr lang="zh-CN" altLang="en-US" sz="1200" kern="100">
                          <a:effectLst/>
                        </a:rPr>
                        <a:t>净金融投资或负债</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dirty="0">
                          <a:effectLst/>
                        </a:rPr>
                        <a:t> </a:t>
                      </a:r>
                      <a:endParaRPr lang="zh-CN" altLang="en-US" sz="1200" kern="100" dirty="0">
                        <a:effectLst/>
                        <a:latin typeface="Times New Roman" panose="02020603050405020304" pitchFamily="18" charset="0"/>
                      </a:endParaRPr>
                    </a:p>
                  </a:txBody>
                  <a:tcPr marL="27003" marR="27003" marT="34718" marB="34718" anchor="b"/>
                </a:tc>
                <a:extLst>
                  <a:ext uri="{0D108BD9-81ED-4DB2-BD59-A6C34878D82A}">
                    <a16:rowId xmlns:a16="http://schemas.microsoft.com/office/drawing/2014/main" val="2424684977"/>
                  </a:ext>
                </a:extLst>
              </a:tr>
              <a:tr h="224533">
                <a:tc vMerge="1">
                  <a:txBody>
                    <a:bodyPr/>
                    <a:lstStyle/>
                    <a:p>
                      <a:endParaRPr lang="zh-CN" altLang="en-US"/>
                    </a:p>
                  </a:txBody>
                  <a:tcPr/>
                </a:tc>
                <a:tc>
                  <a:txBody>
                    <a:bodyPr/>
                    <a:lstStyle/>
                    <a:p>
                      <a:pPr marL="0" marR="0" algn="just">
                        <a:lnSpc>
                          <a:spcPts val="1200"/>
                        </a:lnSpc>
                        <a:buNone/>
                      </a:pPr>
                      <a:r>
                        <a:rPr lang="zh-CN" altLang="en-US" sz="1200" kern="100">
                          <a:effectLst/>
                        </a:rPr>
                        <a:t>金融资产净获得</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dirty="0">
                          <a:effectLst/>
                        </a:rPr>
                        <a:t> </a:t>
                      </a:r>
                      <a:endParaRPr lang="zh-CN" altLang="en-US" sz="1200" kern="100" dirty="0">
                        <a:effectLst/>
                        <a:latin typeface="Times New Roman" panose="02020603050405020304" pitchFamily="18" charset="0"/>
                      </a:endParaRPr>
                    </a:p>
                  </a:txBody>
                  <a:tcPr marL="27003" marR="27003" marT="34718" marB="34718" anchor="b"/>
                </a:tc>
                <a:extLst>
                  <a:ext uri="{0D108BD9-81ED-4DB2-BD59-A6C34878D82A}">
                    <a16:rowId xmlns:a16="http://schemas.microsoft.com/office/drawing/2014/main" val="1300193626"/>
                  </a:ext>
                </a:extLst>
              </a:tr>
              <a:tr h="254002">
                <a:tc vMerge="1">
                  <a:txBody>
                    <a:bodyPr/>
                    <a:lstStyle/>
                    <a:p>
                      <a:endParaRPr lang="zh-CN" altLang="en-US"/>
                    </a:p>
                  </a:txBody>
                  <a:tcPr/>
                </a:tc>
                <a:tc>
                  <a:txBody>
                    <a:bodyPr/>
                    <a:lstStyle/>
                    <a:p>
                      <a:pPr marL="0" marR="0" algn="just">
                        <a:lnSpc>
                          <a:spcPts val="1200"/>
                        </a:lnSpc>
                        <a:buNone/>
                      </a:pPr>
                      <a:r>
                        <a:rPr lang="zh-CN" altLang="en-US" sz="1200" kern="100">
                          <a:effectLst/>
                        </a:rPr>
                        <a:t>金融负债净发生</a:t>
                      </a:r>
                      <a:endParaRPr lang="zh-CN" altLang="en-US" sz="1200" kern="100">
                        <a:effectLst/>
                        <a:latin typeface="Times New Roman" panose="02020603050405020304" pitchFamily="18" charset="0"/>
                      </a:endParaRPr>
                    </a:p>
                  </a:txBody>
                  <a:tcPr marL="27003" marR="27003" marT="34718" marB="34718" anchor="ctr"/>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dirty="0">
                          <a:effectLst/>
                        </a:rPr>
                        <a:t> </a:t>
                      </a:r>
                      <a:endParaRPr lang="zh-CN" altLang="en-US" sz="1200" kern="100" dirty="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marL="0" marR="0" algn="ctr">
                        <a:lnSpc>
                          <a:spcPts val="1200"/>
                        </a:lnSpc>
                        <a:buNone/>
                      </a:pPr>
                      <a:r>
                        <a:rPr lang="zh-CN" altLang="en-US" sz="1200" kern="100">
                          <a:effectLst/>
                        </a:rPr>
                        <a:t> </a:t>
                      </a:r>
                      <a:endParaRPr lang="zh-CN" altLang="en-US" sz="1200" kern="100">
                        <a:effectLst/>
                        <a:latin typeface="Times New Roman" panose="02020603050405020304" pitchFamily="18" charset="0"/>
                      </a:endParaRPr>
                    </a:p>
                  </a:txBody>
                  <a:tcPr marL="27003" marR="27003" marT="34718" marB="34718" anchor="b"/>
                </a:tc>
                <a:tc>
                  <a:txBody>
                    <a:bodyPr/>
                    <a:lstStyle/>
                    <a:p>
                      <a:pPr>
                        <a:buNone/>
                      </a:pPr>
                      <a:endParaRPr lang="zh-CN" altLang="en-US" sz="1200" dirty="0">
                        <a:effectLst/>
                        <a:latin typeface="Times New Roman" panose="02020603050405020304" pitchFamily="18" charset="0"/>
                      </a:endParaRPr>
                    </a:p>
                  </a:txBody>
                  <a:tcPr marL="27003" marR="27003" marT="34718" marB="34718" anchor="b"/>
                </a:tc>
                <a:extLst>
                  <a:ext uri="{0D108BD9-81ED-4DB2-BD59-A6C34878D82A}">
                    <a16:rowId xmlns:a16="http://schemas.microsoft.com/office/drawing/2014/main" val="2576385777"/>
                  </a:ext>
                </a:extLst>
              </a:tr>
            </a:tbl>
          </a:graphicData>
        </a:graphic>
      </p:graphicFrame>
      <p:sp>
        <p:nvSpPr>
          <p:cNvPr id="8" name="文本框 7">
            <a:extLst>
              <a:ext uri="{FF2B5EF4-FFF2-40B4-BE49-F238E27FC236}">
                <a16:creationId xmlns:a16="http://schemas.microsoft.com/office/drawing/2014/main" id="{DCE5315E-BC10-3E37-F8B3-FB7CB71E3A84}"/>
              </a:ext>
            </a:extLst>
          </p:cNvPr>
          <p:cNvSpPr txBox="1"/>
          <p:nvPr/>
        </p:nvSpPr>
        <p:spPr>
          <a:xfrm>
            <a:off x="5909734" y="1352804"/>
            <a:ext cx="4353982" cy="369332"/>
          </a:xfrm>
          <a:prstGeom prst="rect">
            <a:avLst/>
          </a:prstGeom>
          <a:noFill/>
        </p:spPr>
        <p:txBody>
          <a:bodyPr wrap="square">
            <a:spAutoFit/>
          </a:bodyPr>
          <a:lstStyle/>
          <a:p>
            <a:pPr marL="0" marR="0" algn="just">
              <a:buNone/>
            </a:pPr>
            <a:r>
              <a:rPr lang="zh-CN" altLang="en-US" dirty="0">
                <a:latin typeface="华文楷体" panose="02010600040101010101" charset="-122"/>
                <a:ea typeface="华文楷体" panose="02010600040101010101" charset="-122"/>
              </a:rPr>
              <a:t>表</a:t>
            </a:r>
            <a:r>
              <a:rPr lang="en-US" altLang="zh-CN" dirty="0">
                <a:latin typeface="华文楷体" panose="02010600040101010101" charset="-122"/>
                <a:ea typeface="华文楷体" panose="02010600040101010101" charset="-122"/>
              </a:rPr>
              <a:t>13-2  </a:t>
            </a:r>
            <a:r>
              <a:rPr lang="zh-CN" altLang="en-US" dirty="0">
                <a:latin typeface="华文楷体" panose="02010600040101010101" charset="-122"/>
                <a:ea typeface="华文楷体" panose="02010600040101010101" charset="-122"/>
              </a:rPr>
              <a:t>中国资金流量表基本结构</a:t>
            </a:r>
          </a:p>
        </p:txBody>
      </p:sp>
      <p:sp>
        <p:nvSpPr>
          <p:cNvPr id="10" name="文本框 9">
            <a:extLst>
              <a:ext uri="{FF2B5EF4-FFF2-40B4-BE49-F238E27FC236}">
                <a16:creationId xmlns:a16="http://schemas.microsoft.com/office/drawing/2014/main" id="{D19B5C25-3E87-5135-7D5D-7E9F52838D6B}"/>
              </a:ext>
            </a:extLst>
          </p:cNvPr>
          <p:cNvSpPr txBox="1"/>
          <p:nvPr/>
        </p:nvSpPr>
        <p:spPr>
          <a:xfrm>
            <a:off x="651934" y="2430854"/>
            <a:ext cx="2607733" cy="2862322"/>
          </a:xfrm>
          <a:prstGeom prst="rect">
            <a:avLst/>
          </a:prstGeom>
          <a:noFill/>
        </p:spPr>
        <p:txBody>
          <a:bodyPr wrap="square">
            <a:spAutoFit/>
          </a:bodyPr>
          <a:lstStyle/>
          <a:p>
            <a:pPr indent="720000"/>
            <a:r>
              <a:rPr lang="zh-CN" altLang="en-US" sz="2000" dirty="0">
                <a:latin typeface="华文楷体" panose="02010600040101010101" charset="-122"/>
                <a:ea typeface="华文楷体" panose="02010600040101010101" charset="-122"/>
              </a:rPr>
              <a:t>既可分别就特定部门或国民经济资金流动的纵向关系进行追踪，还可考虑国民经济各部门之间的横向（外部）平衡关系，从而说明资金流向和余缺调剂的内在特征。</a:t>
            </a:r>
          </a:p>
        </p:txBody>
      </p:sp>
    </p:spTree>
    <p:extLst>
      <p:ext uri="{BB962C8B-B14F-4D97-AF65-F5344CB8AC3E}">
        <p14:creationId xmlns:p14="http://schemas.microsoft.com/office/powerpoint/2010/main" val="4270238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linds(horizontal)">
                                      <p:cBhvr>
                                        <p:cTn id="12" dur="500"/>
                                        <p:tgtEl>
                                          <p:spTgt spid="10"/>
                                        </p:tgtEl>
                                      </p:cBhvr>
                                    </p:animEffect>
                                  </p:childTnLst>
                                </p:cTn>
                              </p:par>
                              <p:par>
                                <p:cTn id="13" presetID="3" presetClass="entr" presetSubtype="1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blinds(horizontal)">
                                      <p:cBhvr>
                                        <p:cTn id="15" dur="500"/>
                                        <p:tgtEl>
                                          <p:spTgt spid="3"/>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linds(horizontal)">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4" name="文本框 3"/>
          <p:cNvSpPr txBox="1"/>
          <p:nvPr/>
        </p:nvSpPr>
        <p:spPr>
          <a:xfrm>
            <a:off x="934616" y="845820"/>
            <a:ext cx="10852785" cy="5812155"/>
          </a:xfrm>
          <a:prstGeom prst="rect">
            <a:avLst/>
          </a:prstGeom>
          <a:ln>
            <a:noFill/>
          </a:ln>
        </p:spPr>
        <p:txBody>
          <a:bodyPr wrap="square">
            <a:noAutofit/>
          </a:bodyPr>
          <a:lstStyle/>
          <a:p>
            <a:pPr indent="720000" algn="just" defTabSz="266700">
              <a:lnSpc>
                <a:spcPct val="180000"/>
              </a:lnSpc>
              <a:spcBef>
                <a:spcPct val="0"/>
              </a:spcBef>
              <a:spcAft>
                <a:spcPct val="0"/>
              </a:spcAft>
            </a:pPr>
            <a:r>
              <a:rPr lang="zh-CN" altLang="en-US" sz="2500" dirty="0">
                <a:latin typeface="华文楷体" panose="02010600040101010101" charset="-122"/>
                <a:ea typeface="华文楷体" panose="02010600040101010101" charset="-122"/>
              </a:rPr>
              <a:t>横向平衡关系主要有三方面：</a:t>
            </a:r>
            <a:endParaRPr lang="en-US" altLang="zh-CN" sz="2500" dirty="0">
              <a:latin typeface="华文楷体" panose="02010600040101010101" charset="-122"/>
              <a:ea typeface="华文楷体" panose="02010600040101010101" charset="-122"/>
            </a:endParaRPr>
          </a:p>
          <a:p>
            <a:pPr indent="720000" algn="just" defTabSz="266700">
              <a:lnSpc>
                <a:spcPct val="180000"/>
              </a:lnSpc>
              <a:spcBef>
                <a:spcPct val="0"/>
              </a:spcBef>
              <a:spcAft>
                <a:spcPct val="0"/>
              </a:spcAft>
            </a:pPr>
            <a:r>
              <a:rPr lang="zh-CN" altLang="en-US" sz="2500" dirty="0">
                <a:latin typeface="华文楷体" panose="02010600040101010101" charset="-122"/>
                <a:ea typeface="华文楷体" panose="02010600040101010101" charset="-122"/>
              </a:rPr>
              <a:t>（</a:t>
            </a:r>
            <a:r>
              <a:rPr lang="en-US" altLang="zh-CN" sz="2500" dirty="0">
                <a:latin typeface="华文楷体" panose="02010600040101010101" charset="-122"/>
                <a:ea typeface="华文楷体" panose="02010600040101010101" charset="-122"/>
              </a:rPr>
              <a:t>1</a:t>
            </a:r>
            <a:r>
              <a:rPr lang="zh-CN" altLang="en-US" sz="2500" dirty="0">
                <a:latin typeface="华文楷体" panose="02010600040101010101" charset="-122"/>
                <a:ea typeface="华文楷体" panose="02010600040101010101" charset="-122"/>
              </a:rPr>
              <a:t>）在所有部合计的水平上，对每一种纯粹的资金流量（不包含消费支出和非金融投资等与实物流量直接联系的资金流量），其资金来源合计恒等于资金使用合计；</a:t>
            </a:r>
            <a:endParaRPr lang="en-US" altLang="zh-CN" sz="2500" dirty="0">
              <a:latin typeface="华文楷体" panose="02010600040101010101" charset="-122"/>
              <a:ea typeface="华文楷体" panose="02010600040101010101" charset="-122"/>
            </a:endParaRPr>
          </a:p>
          <a:p>
            <a:pPr indent="720000" algn="just" defTabSz="266700">
              <a:lnSpc>
                <a:spcPct val="180000"/>
              </a:lnSpc>
              <a:spcBef>
                <a:spcPct val="0"/>
              </a:spcBef>
              <a:spcAft>
                <a:spcPct val="0"/>
              </a:spcAft>
            </a:pPr>
            <a:r>
              <a:rPr lang="zh-CN" altLang="en-US" sz="2500" dirty="0">
                <a:latin typeface="华文楷体" panose="02010600040101010101" charset="-122"/>
                <a:ea typeface="华文楷体" panose="02010600040101010101" charset="-122"/>
              </a:rPr>
              <a:t>（</a:t>
            </a:r>
            <a:r>
              <a:rPr lang="en-US" altLang="zh-CN" sz="2500" dirty="0">
                <a:latin typeface="华文楷体" panose="02010600040101010101" charset="-122"/>
                <a:ea typeface="华文楷体" panose="02010600040101010101" charset="-122"/>
              </a:rPr>
              <a:t>2</a:t>
            </a:r>
            <a:r>
              <a:rPr lang="zh-CN" altLang="en-US" sz="2500" dirty="0">
                <a:latin typeface="华文楷体" panose="02010600040101010101" charset="-122"/>
                <a:ea typeface="华文楷体" panose="02010600040101010101" charset="-122"/>
              </a:rPr>
              <a:t>）对于与实物流量直接联系的资金流量，在国民经济总体和国外这二者之间，也存在一定的平衡关系；</a:t>
            </a:r>
            <a:endParaRPr lang="en-US" altLang="zh-CN" sz="2500" dirty="0">
              <a:latin typeface="华文楷体" panose="02010600040101010101" charset="-122"/>
              <a:ea typeface="华文楷体" panose="02010600040101010101" charset="-122"/>
            </a:endParaRPr>
          </a:p>
          <a:p>
            <a:pPr indent="720000" algn="just" defTabSz="266700">
              <a:lnSpc>
                <a:spcPct val="180000"/>
              </a:lnSpc>
              <a:spcBef>
                <a:spcPct val="0"/>
              </a:spcBef>
              <a:spcAft>
                <a:spcPct val="0"/>
              </a:spcAft>
            </a:pPr>
            <a:r>
              <a:rPr lang="zh-CN" altLang="en-US" sz="2500" dirty="0">
                <a:latin typeface="华文楷体" panose="02010600040101010101" charset="-122"/>
                <a:ea typeface="华文楷体" panose="02010600040101010101" charset="-122"/>
              </a:rPr>
              <a:t>（</a:t>
            </a:r>
            <a:r>
              <a:rPr lang="en-US" altLang="zh-CN" sz="2500" dirty="0">
                <a:latin typeface="华文楷体" panose="02010600040101010101" charset="-122"/>
                <a:ea typeface="华文楷体" panose="02010600040101010101" charset="-122"/>
              </a:rPr>
              <a:t>3</a:t>
            </a:r>
            <a:r>
              <a:rPr lang="zh-CN" altLang="en-US" sz="2500" dirty="0">
                <a:latin typeface="华文楷体" panose="02010600040101010101" charset="-122"/>
                <a:ea typeface="华文楷体" panose="02010600040101010101" charset="-122"/>
              </a:rPr>
              <a:t>）对核算平衡项而言，尽管在来源与运用之间不存在对应平衡，但在不同环节、不同层次的总计水平上，仍存在严格的核算衔接关系。</a:t>
            </a:r>
          </a:p>
          <a:p>
            <a:pPr marL="0" indent="304800" algn="just" defTabSz="266700">
              <a:lnSpc>
                <a:spcPct val="150000"/>
              </a:lnSpc>
              <a:spcBef>
                <a:spcPct val="0"/>
              </a:spcBef>
              <a:spcAft>
                <a:spcPct val="0"/>
              </a:spcAft>
            </a:pPr>
            <a:endParaRPr lang="en-US" altLang="zh-CN" sz="2000" dirty="0">
              <a:latin typeface="华文楷体" panose="02010600040101010101" charset="-122"/>
              <a:ea typeface="华文楷体" panose="02010600040101010101" charset="-122"/>
              <a:cs typeface="华文楷体" panose="02010600040101010101" charset="-122"/>
            </a:endParaRPr>
          </a:p>
        </p:txBody>
      </p:sp>
      <p:sp>
        <p:nvSpPr>
          <p:cNvPr id="6" name="矩形 5"/>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14</a:t>
            </a:fld>
            <a:endParaRPr lang="zh-CN" altLang="en-US" sz="2000" dirty="0">
              <a:solidFill>
                <a:schemeClr val="tx1"/>
              </a:solidFill>
            </a:endParaRPr>
          </a:p>
        </p:txBody>
      </p:sp>
      <p:sp>
        <p:nvSpPr>
          <p:cNvPr id="9"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一、资金流量核算概述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blinds(horizontal)">
                                      <p:cBhvr>
                                        <p:cTn id="7" dur="500"/>
                                        <p:tgtEl>
                                          <p:spTgt spid="4">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4">
                                            <p:txEl>
                                              <p:pRg st="2" end="2"/>
                                            </p:txEl>
                                          </p:spTgt>
                                        </p:tgtEl>
                                        <p:attrNameLst>
                                          <p:attrName>style.visibility</p:attrName>
                                        </p:attrNameLst>
                                      </p:cBhvr>
                                      <p:to>
                                        <p:strVal val="visible"/>
                                      </p:to>
                                    </p:set>
                                    <p:animEffect transition="in" filter="blinds(horizontal)">
                                      <p:cBhvr>
                                        <p:cTn id="10" dur="500"/>
                                        <p:tgtEl>
                                          <p:spTgt spid="4">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animEffect transition="in" filter="blinds(horizontal)">
                                      <p:cBhvr>
                                        <p:cTn id="13"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F5928A-644C-3DB3-A57A-0B388BE23EBE}"/>
            </a:ext>
          </a:extLst>
        </p:cNvPr>
        <p:cNvGrpSpPr/>
        <p:nvPr/>
      </p:nvGrpSpPr>
      <p:grpSpPr>
        <a:xfrm>
          <a:off x="0" y="0"/>
          <a:ext cx="0" cy="0"/>
          <a:chOff x="0" y="0"/>
          <a:chExt cx="0" cy="0"/>
        </a:xfrm>
      </p:grpSpPr>
      <p:sp>
        <p:nvSpPr>
          <p:cNvPr id="6" name="灯片编号占位符 6">
            <a:extLst>
              <a:ext uri="{FF2B5EF4-FFF2-40B4-BE49-F238E27FC236}">
                <a16:creationId xmlns:a16="http://schemas.microsoft.com/office/drawing/2014/main" id="{6EA04522-31E5-F48C-C3EC-9C4A17174201}"/>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15</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2FD4111C-99CB-2BD4-7C13-F40350C1184E}"/>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一、资金流量核算概述</a:t>
            </a:r>
          </a:p>
        </p:txBody>
      </p:sp>
      <p:sp>
        <p:nvSpPr>
          <p:cNvPr id="5" name="文本框 4">
            <a:extLst>
              <a:ext uri="{FF2B5EF4-FFF2-40B4-BE49-F238E27FC236}">
                <a16:creationId xmlns:a16="http://schemas.microsoft.com/office/drawing/2014/main" id="{A8403A4C-2CD5-40FC-7A1A-7167CBC4C55A}"/>
              </a:ext>
            </a:extLst>
          </p:cNvPr>
          <p:cNvSpPr txBox="1"/>
          <p:nvPr/>
        </p:nvSpPr>
        <p:spPr>
          <a:xfrm>
            <a:off x="1218081" y="886203"/>
            <a:ext cx="3260785" cy="557845"/>
          </a:xfrm>
          <a:prstGeom prst="rect">
            <a:avLst/>
          </a:prstGeom>
          <a:noFill/>
        </p:spPr>
        <p:txBody>
          <a:bodyPr wrap="square" rtlCol="0">
            <a:spAutoFit/>
          </a:bodyPr>
          <a:lstStyle/>
          <a:p>
            <a:pPr marL="228600" marR="0" lvl="0" indent="-228600" algn="l" defTabSz="914400" rtl="0" eaLnBrk="1" fontAlgn="auto" latinLnBrk="0" hangingPunct="1">
              <a:lnSpc>
                <a:spcPts val="38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ED7D31"/>
                </a:solidFill>
                <a:effectLst/>
                <a:uLnTx/>
                <a:uFillTx/>
                <a:latin typeface="华文楷体" panose="02010600040101010101" charset="-122"/>
                <a:ea typeface="华文楷体" panose="02010600040101010101" charset="-122"/>
                <a:cs typeface="+mn-cs"/>
              </a:rPr>
              <a:t>（三）实例说明</a:t>
            </a:r>
          </a:p>
        </p:txBody>
      </p:sp>
      <p:sp>
        <p:nvSpPr>
          <p:cNvPr id="3" name="文本框 2">
            <a:extLst>
              <a:ext uri="{FF2B5EF4-FFF2-40B4-BE49-F238E27FC236}">
                <a16:creationId xmlns:a16="http://schemas.microsoft.com/office/drawing/2014/main" id="{455ECA95-8190-149D-7EB0-8BC3FF1FFD53}"/>
              </a:ext>
            </a:extLst>
          </p:cNvPr>
          <p:cNvSpPr txBox="1"/>
          <p:nvPr/>
        </p:nvSpPr>
        <p:spPr>
          <a:xfrm>
            <a:off x="1363133" y="1583267"/>
            <a:ext cx="9948333" cy="430887"/>
          </a:xfrm>
          <a:prstGeom prst="rect">
            <a:avLst/>
          </a:prstGeom>
          <a:noFill/>
        </p:spPr>
        <p:txBody>
          <a:bodyPr wrap="square" rtlCol="0">
            <a:spAutoFit/>
          </a:bodyPr>
          <a:lstStyle/>
          <a:p>
            <a:r>
              <a:rPr lang="zh-CN" altLang="en-US" sz="2200" dirty="0">
                <a:latin typeface="华文楷体" panose="02010600040101010101" charset="-122"/>
                <a:ea typeface="华文楷体" panose="02010600040101010101" charset="-122"/>
              </a:rPr>
              <a:t>借助我国</a:t>
            </a:r>
            <a:r>
              <a:rPr lang="en-US" altLang="zh-CN" sz="2200" dirty="0">
                <a:latin typeface="华文楷体" panose="02010600040101010101" charset="-122"/>
                <a:ea typeface="华文楷体" panose="02010600040101010101" charset="-122"/>
              </a:rPr>
              <a:t>2021</a:t>
            </a:r>
            <a:r>
              <a:rPr lang="zh-CN" altLang="en-US" sz="2200" dirty="0">
                <a:latin typeface="华文楷体" panose="02010600040101010101" charset="-122"/>
                <a:ea typeface="华文楷体" panose="02010600040101010101" charset="-122"/>
              </a:rPr>
              <a:t>年资金流量数据（单位为亿元），说明纵向与横向平衡关系。</a:t>
            </a:r>
          </a:p>
        </p:txBody>
      </p:sp>
      <p:sp>
        <p:nvSpPr>
          <p:cNvPr id="14" name="文本框 13">
            <a:extLst>
              <a:ext uri="{FF2B5EF4-FFF2-40B4-BE49-F238E27FC236}">
                <a16:creationId xmlns:a16="http://schemas.microsoft.com/office/drawing/2014/main" id="{EB9DC1FC-26ED-F36F-67A7-A384891375E8}"/>
              </a:ext>
            </a:extLst>
          </p:cNvPr>
          <p:cNvSpPr txBox="1"/>
          <p:nvPr/>
        </p:nvSpPr>
        <p:spPr>
          <a:xfrm>
            <a:off x="1363133" y="2153373"/>
            <a:ext cx="6231466" cy="461665"/>
          </a:xfrm>
          <a:prstGeom prst="rect">
            <a:avLst/>
          </a:prstGeom>
          <a:noFill/>
        </p:spPr>
        <p:txBody>
          <a:bodyPr wrap="square">
            <a:spAutoFit/>
          </a:bodyPr>
          <a:lstStyle/>
          <a:p>
            <a:r>
              <a:rPr kumimoji="0" lang="en-US" altLang="zh-CN" sz="2400" b="1" i="0" u="none" strike="noStrike" kern="1200" cap="none" spc="0" normalizeH="0" baseline="0" noProof="0" dirty="0">
                <a:ln>
                  <a:noFill/>
                </a:ln>
                <a:solidFill>
                  <a:srgbClr val="5B9BD5"/>
                </a:solidFill>
                <a:effectLst/>
                <a:uLnTx/>
                <a:uFillTx/>
                <a:latin typeface="华文楷体" panose="02010600040101010101" charset="-122"/>
                <a:ea typeface="华文楷体" panose="02010600040101010101" charset="-122"/>
                <a:cs typeface="华文楷体" panose="02010600040101010101" charset="-122"/>
              </a:rPr>
              <a:t> 1.</a:t>
            </a:r>
            <a:r>
              <a:rPr kumimoji="0" lang="zh-CN" altLang="en-US" sz="2400" b="1" i="0" u="none" strike="noStrike" kern="1200" cap="none" spc="0" normalizeH="0" baseline="0" noProof="0" dirty="0">
                <a:ln>
                  <a:noFill/>
                </a:ln>
                <a:solidFill>
                  <a:srgbClr val="5B9BD5"/>
                </a:solidFill>
                <a:effectLst/>
                <a:uLnTx/>
                <a:uFillTx/>
                <a:latin typeface="华文楷体" panose="02010600040101010101" charset="-122"/>
                <a:ea typeface="华文楷体" panose="02010600040101010101" charset="-122"/>
                <a:cs typeface="华文楷体" panose="02010600040101010101" charset="-122"/>
              </a:rPr>
              <a:t>纵向平衡关系</a:t>
            </a:r>
            <a:endParaRPr lang="zh-CN" altLang="en-US" dirty="0"/>
          </a:p>
        </p:txBody>
      </p:sp>
      <p:sp>
        <p:nvSpPr>
          <p:cNvPr id="16" name="文本框 15">
            <a:extLst>
              <a:ext uri="{FF2B5EF4-FFF2-40B4-BE49-F238E27FC236}">
                <a16:creationId xmlns:a16="http://schemas.microsoft.com/office/drawing/2014/main" id="{8ABA04A5-93CB-3E46-FBCC-0ADE530464FF}"/>
              </a:ext>
            </a:extLst>
          </p:cNvPr>
          <p:cNvSpPr txBox="1"/>
          <p:nvPr/>
        </p:nvSpPr>
        <p:spPr>
          <a:xfrm>
            <a:off x="699936" y="2652135"/>
            <a:ext cx="11274725" cy="3363549"/>
          </a:xfrm>
          <a:prstGeom prst="rect">
            <a:avLst/>
          </a:prstGeom>
          <a:noFill/>
        </p:spPr>
        <p:txBody>
          <a:bodyPr wrap="square">
            <a:spAutoFit/>
          </a:bodyPr>
          <a:lstStyle/>
          <a:p>
            <a:pPr marL="0" marR="0" indent="720000" algn="just">
              <a:lnSpc>
                <a:spcPct val="150000"/>
              </a:lnSpc>
              <a:buNone/>
            </a:pPr>
            <a:r>
              <a:rPr lang="zh-CN" altLang="en-US" sz="2400" dirty="0">
                <a:latin typeface="华文楷体" panose="02010600040101010101" charset="-122"/>
                <a:ea typeface="华文楷体" panose="02010600040101010101" charset="-122"/>
              </a:rPr>
              <a:t>以住户部门为例。其增加值为</a:t>
            </a:r>
            <a:r>
              <a:rPr lang="en-US" altLang="zh-CN" sz="2400" dirty="0">
                <a:latin typeface="华文楷体" panose="02010600040101010101" charset="-122"/>
                <a:ea typeface="华文楷体" panose="02010600040101010101" charset="-122"/>
              </a:rPr>
              <a:t>219613</a:t>
            </a:r>
            <a:r>
              <a:rPr lang="zh-CN" altLang="en-US" sz="2400" dirty="0">
                <a:latin typeface="华文楷体" panose="02010600040101010101" charset="-122"/>
                <a:ea typeface="华文楷体" panose="02010600040101010101" charset="-122"/>
              </a:rPr>
              <a:t>，加上初次分配收入</a:t>
            </a:r>
            <a:r>
              <a:rPr lang="en-US" altLang="zh-CN" sz="2400" dirty="0">
                <a:latin typeface="华文楷体" panose="02010600040101010101" charset="-122"/>
                <a:ea typeface="华文楷体" panose="02010600040101010101" charset="-122"/>
              </a:rPr>
              <a:t>644452</a:t>
            </a:r>
            <a:r>
              <a:rPr lang="zh-CN" altLang="en-US" sz="2400" dirty="0">
                <a:latin typeface="华文楷体" panose="02010600040101010101" charset="-122"/>
                <a:ea typeface="华文楷体" panose="02010600040101010101" charset="-122"/>
              </a:rPr>
              <a:t>（具体为劳动者报酬</a:t>
            </a:r>
            <a:r>
              <a:rPr lang="en-US" altLang="zh-CN" sz="2400" dirty="0">
                <a:latin typeface="华文楷体" panose="02010600040101010101" charset="-122"/>
                <a:ea typeface="华文楷体" panose="02010600040101010101" charset="-122"/>
              </a:rPr>
              <a:t>589209+</a:t>
            </a:r>
            <a:r>
              <a:rPr lang="zh-CN" altLang="en-US" sz="2400" dirty="0">
                <a:latin typeface="华文楷体" panose="02010600040101010101" charset="-122"/>
                <a:ea typeface="华文楷体" panose="02010600040101010101" charset="-122"/>
              </a:rPr>
              <a:t>获得财产收入</a:t>
            </a:r>
            <a:r>
              <a:rPr lang="en-US" altLang="zh-CN" sz="2400" dirty="0">
                <a:latin typeface="华文楷体" panose="02010600040101010101" charset="-122"/>
                <a:ea typeface="华文楷体" panose="02010600040101010101" charset="-122"/>
              </a:rPr>
              <a:t>55243</a:t>
            </a:r>
            <a:r>
              <a:rPr lang="zh-CN" altLang="en-US" sz="2400" dirty="0">
                <a:latin typeface="华文楷体" panose="02010600040101010101" charset="-122"/>
                <a:ea typeface="华文楷体" panose="02010600040101010101" charset="-122"/>
              </a:rPr>
              <a:t>），再减去初次分配支出</a:t>
            </a:r>
            <a:r>
              <a:rPr lang="en-US" altLang="zh-CN" sz="2400" dirty="0">
                <a:latin typeface="华文楷体" panose="02010600040101010101" charset="-122"/>
                <a:ea typeface="华文楷体" panose="02010600040101010101" charset="-122"/>
              </a:rPr>
              <a:t>167480</a:t>
            </a:r>
            <a:r>
              <a:rPr lang="zh-CN" altLang="en-US" sz="2400" dirty="0">
                <a:latin typeface="华文楷体" panose="02010600040101010101" charset="-122"/>
                <a:ea typeface="华文楷体" panose="02010600040101010101" charset="-122"/>
              </a:rPr>
              <a:t>（具体为劳动者报酬</a:t>
            </a:r>
            <a:r>
              <a:rPr lang="en-US" altLang="zh-CN" sz="2400" dirty="0">
                <a:latin typeface="华文楷体" panose="02010600040101010101" charset="-122"/>
                <a:ea typeface="华文楷体" panose="02010600040101010101" charset="-122"/>
              </a:rPr>
              <a:t>150797+</a:t>
            </a:r>
            <a:r>
              <a:rPr lang="zh-CN" altLang="en-US" sz="2400" dirty="0">
                <a:latin typeface="华文楷体" panose="02010600040101010101" charset="-122"/>
                <a:ea typeface="华文楷体" panose="02010600040101010101" charset="-122"/>
              </a:rPr>
              <a:t>生产税净额</a:t>
            </a:r>
            <a:r>
              <a:rPr lang="en-US" altLang="zh-CN" sz="2400" dirty="0">
                <a:latin typeface="华文楷体" panose="02010600040101010101" charset="-122"/>
                <a:ea typeface="华文楷体" panose="02010600040101010101" charset="-122"/>
              </a:rPr>
              <a:t>90+</a:t>
            </a:r>
            <a:r>
              <a:rPr lang="zh-CN" altLang="en-US" sz="2400" dirty="0">
                <a:latin typeface="华文楷体" panose="02010600040101010101" charset="-122"/>
                <a:ea typeface="华文楷体" panose="02010600040101010101" charset="-122"/>
              </a:rPr>
              <a:t>支付财产收入</a:t>
            </a:r>
            <a:r>
              <a:rPr lang="en-US" altLang="zh-CN" sz="2400" dirty="0">
                <a:latin typeface="华文楷体" panose="02010600040101010101" charset="-122"/>
                <a:ea typeface="华文楷体" panose="02010600040101010101" charset="-122"/>
              </a:rPr>
              <a:t>16593</a:t>
            </a:r>
            <a:r>
              <a:rPr lang="zh-CN" altLang="en-US" sz="2400" dirty="0">
                <a:latin typeface="华文楷体" panose="02010600040101010101" charset="-122"/>
                <a:ea typeface="华文楷体" panose="02010600040101010101" charset="-122"/>
              </a:rPr>
              <a:t>），得到初次分配总收入（原始总收入）为</a:t>
            </a:r>
            <a:r>
              <a:rPr lang="en-US" altLang="zh-CN" sz="2400" dirty="0">
                <a:latin typeface="华文楷体" panose="02010600040101010101" charset="-122"/>
                <a:ea typeface="华文楷体" panose="02010600040101010101" charset="-122"/>
              </a:rPr>
              <a:t>696585</a:t>
            </a:r>
            <a:r>
              <a:rPr lang="zh-CN" altLang="en-US" sz="2400" dirty="0">
                <a:latin typeface="华文楷体" panose="02010600040101010101" charset="-122"/>
                <a:ea typeface="华文楷体" panose="02010600040101010101" charset="-122"/>
              </a:rPr>
              <a:t>；</a:t>
            </a:r>
            <a:endParaRPr lang="en-US" altLang="zh-CN" sz="2400" dirty="0">
              <a:latin typeface="华文楷体" panose="02010600040101010101" charset="-122"/>
              <a:ea typeface="华文楷体" panose="02010600040101010101" charset="-122"/>
            </a:endParaRPr>
          </a:p>
          <a:p>
            <a:pPr marL="0" marR="0" indent="720000" algn="just">
              <a:lnSpc>
                <a:spcPct val="150000"/>
              </a:lnSpc>
              <a:buNone/>
            </a:pPr>
            <a:r>
              <a:rPr lang="zh-CN" altLang="en-US" sz="2400" dirty="0">
                <a:latin typeface="华文楷体" panose="02010600040101010101" charset="-122"/>
                <a:ea typeface="华文楷体" panose="02010600040101010101" charset="-122"/>
              </a:rPr>
              <a:t>以其为基础，再分配阶段，加上经常转移收入</a:t>
            </a:r>
            <a:r>
              <a:rPr lang="en-US" altLang="zh-CN" sz="2400" dirty="0">
                <a:latin typeface="华文楷体" panose="02010600040101010101" charset="-122"/>
                <a:ea typeface="华文楷体" panose="02010600040101010101" charset="-122"/>
              </a:rPr>
              <a:t>86680</a:t>
            </a:r>
            <a:r>
              <a:rPr lang="zh-CN" altLang="en-US" sz="2400" dirty="0">
                <a:latin typeface="华文楷体" panose="02010600040101010101" charset="-122"/>
                <a:ea typeface="华文楷体" panose="02010600040101010101" charset="-122"/>
              </a:rPr>
              <a:t>，减去经常转移支出</a:t>
            </a:r>
            <a:r>
              <a:rPr lang="en-US" altLang="zh-CN" sz="2400" dirty="0">
                <a:latin typeface="华文楷体" panose="02010600040101010101" charset="-122"/>
                <a:ea typeface="华文楷体" panose="02010600040101010101" charset="-122"/>
              </a:rPr>
              <a:t>101659</a:t>
            </a:r>
            <a:r>
              <a:rPr lang="zh-CN" altLang="en-US" sz="2400" dirty="0">
                <a:latin typeface="华文楷体" panose="02010600040101010101" charset="-122"/>
                <a:ea typeface="华文楷体" panose="02010600040101010101" charset="-122"/>
              </a:rPr>
              <a:t>，得到可支配总收入</a:t>
            </a:r>
            <a:r>
              <a:rPr lang="en-US" altLang="zh-CN" sz="2400" dirty="0">
                <a:latin typeface="华文楷体" panose="02010600040101010101" charset="-122"/>
                <a:ea typeface="华文楷体" panose="02010600040101010101" charset="-122"/>
              </a:rPr>
              <a:t>681606</a:t>
            </a:r>
            <a:r>
              <a:rPr lang="zh-CN" altLang="en-US" sz="2400" dirty="0">
                <a:latin typeface="华文楷体" panose="02010600040101010101" charset="-122"/>
                <a:ea typeface="华文楷体" panose="02010600040101010101" charset="-122"/>
              </a:rPr>
              <a:t>；</a:t>
            </a:r>
          </a:p>
        </p:txBody>
      </p:sp>
    </p:spTree>
    <p:extLst>
      <p:ext uri="{BB962C8B-B14F-4D97-AF65-F5344CB8AC3E}">
        <p14:creationId xmlns:p14="http://schemas.microsoft.com/office/powerpoint/2010/main" val="32010593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0416A0-BE82-A101-9464-B8B3996815DF}"/>
            </a:ext>
          </a:extLst>
        </p:cNvPr>
        <p:cNvGrpSpPr/>
        <p:nvPr/>
      </p:nvGrpSpPr>
      <p:grpSpPr>
        <a:xfrm>
          <a:off x="0" y="0"/>
          <a:ext cx="0" cy="0"/>
          <a:chOff x="0" y="0"/>
          <a:chExt cx="0" cy="0"/>
        </a:xfrm>
      </p:grpSpPr>
      <p:sp>
        <p:nvSpPr>
          <p:cNvPr id="6" name="灯片编号占位符 6">
            <a:extLst>
              <a:ext uri="{FF2B5EF4-FFF2-40B4-BE49-F238E27FC236}">
                <a16:creationId xmlns:a16="http://schemas.microsoft.com/office/drawing/2014/main" id="{950C14F6-DA71-3ED3-98FE-3F2BD0876984}"/>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16</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264C6E8A-9D51-0A0E-3D22-104C786AED7E}"/>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一、资金流量核算概述</a:t>
            </a:r>
          </a:p>
        </p:txBody>
      </p:sp>
      <p:sp>
        <p:nvSpPr>
          <p:cNvPr id="16" name="文本框 15">
            <a:extLst>
              <a:ext uri="{FF2B5EF4-FFF2-40B4-BE49-F238E27FC236}">
                <a16:creationId xmlns:a16="http://schemas.microsoft.com/office/drawing/2014/main" id="{52532801-BE92-1149-6F81-8B2D923BFA5A}"/>
              </a:ext>
            </a:extLst>
          </p:cNvPr>
          <p:cNvSpPr txBox="1"/>
          <p:nvPr/>
        </p:nvSpPr>
        <p:spPr>
          <a:xfrm>
            <a:off x="758074" y="1160401"/>
            <a:ext cx="11155006" cy="4665444"/>
          </a:xfrm>
          <a:prstGeom prst="rect">
            <a:avLst/>
          </a:prstGeom>
          <a:noFill/>
        </p:spPr>
        <p:txBody>
          <a:bodyPr wrap="square">
            <a:spAutoFit/>
          </a:bodyPr>
          <a:lstStyle/>
          <a:p>
            <a:pPr marL="0" marR="0" indent="720000" algn="just">
              <a:lnSpc>
                <a:spcPct val="180000"/>
              </a:lnSpc>
              <a:buNone/>
            </a:pPr>
            <a:r>
              <a:rPr lang="zh-CN" altLang="en-US" sz="2400" dirty="0">
                <a:latin typeface="华文楷体" panose="02010600040101010101" charset="-122"/>
                <a:ea typeface="华文楷体" panose="02010600040101010101" charset="-122"/>
              </a:rPr>
              <a:t>随后，减去最终消费支出</a:t>
            </a:r>
            <a:r>
              <a:rPr lang="en-US" altLang="zh-CN" sz="2400" dirty="0">
                <a:latin typeface="华文楷体" panose="02010600040101010101" charset="-122"/>
                <a:ea typeface="华文楷体" panose="02010600040101010101" charset="-122"/>
              </a:rPr>
              <a:t>438015</a:t>
            </a:r>
            <a:r>
              <a:rPr lang="zh-CN" altLang="en-US" sz="2400" dirty="0">
                <a:latin typeface="华文楷体" panose="02010600040101010101" charset="-122"/>
                <a:ea typeface="华文楷体" panose="02010600040101010101" charset="-122"/>
              </a:rPr>
              <a:t>（实际终消费</a:t>
            </a:r>
            <a:r>
              <a:rPr lang="en-US" altLang="zh-CN" sz="2400" dirty="0">
                <a:latin typeface="华文楷体" panose="02010600040101010101" charset="-122"/>
                <a:ea typeface="华文楷体" panose="02010600040101010101" charset="-122"/>
              </a:rPr>
              <a:t>511336-</a:t>
            </a:r>
            <a:r>
              <a:rPr lang="zh-CN" altLang="en-US" sz="2400" dirty="0">
                <a:latin typeface="华文楷体" panose="02010600040101010101" charset="-122"/>
                <a:ea typeface="华文楷体" panose="02010600040101010101" charset="-122"/>
              </a:rPr>
              <a:t>实物社会转移</a:t>
            </a:r>
            <a:r>
              <a:rPr lang="en-US" altLang="zh-CN" sz="2400" dirty="0">
                <a:latin typeface="华文楷体" panose="02010600040101010101" charset="-122"/>
                <a:ea typeface="华文楷体" panose="02010600040101010101" charset="-122"/>
              </a:rPr>
              <a:t>73321</a:t>
            </a:r>
            <a:r>
              <a:rPr lang="zh-CN" altLang="en-US" sz="2400" dirty="0">
                <a:latin typeface="华文楷体" panose="02010600040101010101" charset="-122"/>
                <a:ea typeface="华文楷体" panose="02010600040101010101" charset="-122"/>
              </a:rPr>
              <a:t>），得到总储蓄</a:t>
            </a:r>
            <a:r>
              <a:rPr lang="en-US" altLang="zh-CN" sz="2400" dirty="0">
                <a:latin typeface="华文楷体" panose="02010600040101010101" charset="-122"/>
                <a:ea typeface="华文楷体" panose="02010600040101010101" charset="-122"/>
              </a:rPr>
              <a:t>243591</a:t>
            </a:r>
            <a:r>
              <a:rPr lang="zh-CN" altLang="en-US" sz="2400" dirty="0">
                <a:latin typeface="华文楷体" panose="02010600040101010101" charset="-122"/>
                <a:ea typeface="华文楷体" panose="02010600040101010101" charset="-122"/>
              </a:rPr>
              <a:t>；</a:t>
            </a:r>
            <a:endParaRPr lang="en-US" altLang="zh-CN" sz="2400" dirty="0">
              <a:latin typeface="华文楷体" panose="02010600040101010101" charset="-122"/>
              <a:ea typeface="华文楷体" panose="02010600040101010101" charset="-122"/>
            </a:endParaRPr>
          </a:p>
          <a:p>
            <a:pPr marL="0" marR="0" indent="720000" algn="just">
              <a:lnSpc>
                <a:spcPct val="180000"/>
              </a:lnSpc>
              <a:buNone/>
            </a:pPr>
            <a:r>
              <a:rPr lang="zh-CN" altLang="en-US" sz="2400" dirty="0">
                <a:latin typeface="华文楷体" panose="02010600040101010101" charset="-122"/>
                <a:ea typeface="华文楷体" panose="02010600040101010101" charset="-122"/>
              </a:rPr>
              <a:t>最终在总储蓄基础上，加上资本转移净获得</a:t>
            </a:r>
            <a:r>
              <a:rPr lang="en-US" altLang="zh-CN" sz="2400" dirty="0">
                <a:latin typeface="华文楷体" panose="02010600040101010101" charset="-122"/>
                <a:ea typeface="华文楷体" panose="02010600040101010101" charset="-122"/>
              </a:rPr>
              <a:t>0</a:t>
            </a:r>
            <a:r>
              <a:rPr lang="zh-CN" altLang="en-US" sz="2400" dirty="0">
                <a:latin typeface="华文楷体" panose="02010600040101010101" charset="-122"/>
                <a:ea typeface="华文楷体" panose="02010600040101010101" charset="-122"/>
              </a:rPr>
              <a:t>，减去资本形成总额</a:t>
            </a:r>
            <a:r>
              <a:rPr lang="en-US" altLang="zh-CN" sz="2400" dirty="0">
                <a:latin typeface="华文楷体" panose="02010600040101010101" charset="-122"/>
                <a:ea typeface="华文楷体" panose="02010600040101010101" charset="-122"/>
              </a:rPr>
              <a:t>135537</a:t>
            </a:r>
            <a:r>
              <a:rPr lang="zh-CN" altLang="en-US" sz="2400" dirty="0">
                <a:latin typeface="华文楷体" panose="02010600040101010101" charset="-122"/>
                <a:ea typeface="华文楷体" panose="02010600040101010101" charset="-122"/>
              </a:rPr>
              <a:t>以及其他非金融资产净获得</a:t>
            </a:r>
            <a:r>
              <a:rPr lang="en-US" altLang="zh-CN" sz="2400" dirty="0">
                <a:latin typeface="华文楷体" panose="02010600040101010101" charset="-122"/>
                <a:ea typeface="华文楷体" panose="02010600040101010101" charset="-122"/>
              </a:rPr>
              <a:t>-34969</a:t>
            </a:r>
            <a:r>
              <a:rPr lang="zh-CN" altLang="en-US" sz="2400" dirty="0">
                <a:latin typeface="华文楷体" panose="02010600040101010101" charset="-122"/>
                <a:ea typeface="华文楷体" panose="02010600040101010101" charset="-122"/>
              </a:rPr>
              <a:t>，得到净贷出（净金融投资）为</a:t>
            </a:r>
            <a:r>
              <a:rPr lang="en-US" altLang="zh-CN" sz="2400" dirty="0">
                <a:latin typeface="华文楷体" panose="02010600040101010101" charset="-122"/>
                <a:ea typeface="华文楷体" panose="02010600040101010101" charset="-122"/>
              </a:rPr>
              <a:t>143023</a:t>
            </a:r>
            <a:r>
              <a:rPr lang="zh-CN" altLang="en-US" sz="2400" dirty="0">
                <a:latin typeface="华文楷体" panose="02010600040101010101" charset="-122"/>
                <a:ea typeface="华文楷体" panose="02010600040101010101" charset="-122"/>
              </a:rPr>
              <a:t>。</a:t>
            </a:r>
            <a:endParaRPr lang="en-US" altLang="zh-CN" sz="2400" dirty="0">
              <a:latin typeface="华文楷体" panose="02010600040101010101" charset="-122"/>
              <a:ea typeface="华文楷体" panose="02010600040101010101" charset="-122"/>
            </a:endParaRPr>
          </a:p>
          <a:p>
            <a:pPr marL="0" marR="0" indent="720000" algn="just">
              <a:lnSpc>
                <a:spcPct val="180000"/>
              </a:lnSpc>
              <a:buNone/>
            </a:pPr>
            <a:r>
              <a:rPr lang="zh-CN" altLang="en-US" sz="2400" dirty="0">
                <a:latin typeface="华文楷体" panose="02010600040101010101" charset="-122"/>
                <a:ea typeface="华文楷体" panose="02010600040101010101" charset="-122"/>
              </a:rPr>
              <a:t>可见，住户部门是资金结余部门，其除进行非金融投资之外，还剩余大量资金，可通过金融系统提供给资金短缺部门（主要是非金融企业），并形成自身的金融投资。</a:t>
            </a:r>
          </a:p>
        </p:txBody>
      </p:sp>
    </p:spTree>
    <p:extLst>
      <p:ext uri="{BB962C8B-B14F-4D97-AF65-F5344CB8AC3E}">
        <p14:creationId xmlns:p14="http://schemas.microsoft.com/office/powerpoint/2010/main" val="20709277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A8296F-0F17-8099-072A-7482BFCF719C}"/>
            </a:ext>
          </a:extLst>
        </p:cNvPr>
        <p:cNvGrpSpPr/>
        <p:nvPr/>
      </p:nvGrpSpPr>
      <p:grpSpPr>
        <a:xfrm>
          <a:off x="0" y="0"/>
          <a:ext cx="0" cy="0"/>
          <a:chOff x="0" y="0"/>
          <a:chExt cx="0" cy="0"/>
        </a:xfrm>
      </p:grpSpPr>
      <p:sp>
        <p:nvSpPr>
          <p:cNvPr id="6" name="灯片编号占位符 6">
            <a:extLst>
              <a:ext uri="{FF2B5EF4-FFF2-40B4-BE49-F238E27FC236}">
                <a16:creationId xmlns:a16="http://schemas.microsoft.com/office/drawing/2014/main" id="{E3F392B3-4A51-7AD4-5B23-3A89A9868068}"/>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17</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62968655-F408-8B9A-1A5C-FED74F24D9D6}"/>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一、资金流量核算概述</a:t>
            </a:r>
          </a:p>
        </p:txBody>
      </p:sp>
      <p:sp>
        <p:nvSpPr>
          <p:cNvPr id="14" name="文本框 13">
            <a:extLst>
              <a:ext uri="{FF2B5EF4-FFF2-40B4-BE49-F238E27FC236}">
                <a16:creationId xmlns:a16="http://schemas.microsoft.com/office/drawing/2014/main" id="{C5DF9F9B-7E8D-A155-B525-55324B643F35}"/>
              </a:ext>
            </a:extLst>
          </p:cNvPr>
          <p:cNvSpPr txBox="1"/>
          <p:nvPr/>
        </p:nvSpPr>
        <p:spPr>
          <a:xfrm>
            <a:off x="1345880" y="1092324"/>
            <a:ext cx="6231466" cy="461665"/>
          </a:xfrm>
          <a:prstGeom prst="rect">
            <a:avLst/>
          </a:prstGeom>
          <a:noFill/>
        </p:spPr>
        <p:txBody>
          <a:bodyPr wrap="square">
            <a:spAutoFit/>
          </a:bodyPr>
          <a:lstStyle/>
          <a:p>
            <a:r>
              <a:rPr kumimoji="0" lang="en-US" altLang="zh-CN" sz="2400" b="1" i="0" u="none" strike="noStrike" kern="1200" cap="none" spc="0" normalizeH="0" baseline="0" noProof="0" dirty="0">
                <a:ln>
                  <a:noFill/>
                </a:ln>
                <a:solidFill>
                  <a:srgbClr val="5B9BD5"/>
                </a:solidFill>
                <a:effectLst/>
                <a:uLnTx/>
                <a:uFillTx/>
                <a:latin typeface="华文楷体" panose="02010600040101010101" charset="-122"/>
                <a:ea typeface="华文楷体" panose="02010600040101010101" charset="-122"/>
                <a:cs typeface="华文楷体" panose="02010600040101010101" charset="-122"/>
              </a:rPr>
              <a:t> 2.</a:t>
            </a:r>
            <a:r>
              <a:rPr kumimoji="0" lang="zh-CN" altLang="en-US" sz="2400" b="1" i="0" u="none" strike="noStrike" kern="1200" cap="none" spc="0" normalizeH="0" baseline="0" noProof="0" dirty="0">
                <a:ln>
                  <a:noFill/>
                </a:ln>
                <a:solidFill>
                  <a:srgbClr val="5B9BD5"/>
                </a:solidFill>
                <a:effectLst/>
                <a:uLnTx/>
                <a:uFillTx/>
                <a:latin typeface="华文楷体" panose="02010600040101010101" charset="-122"/>
                <a:ea typeface="华文楷体" panose="02010600040101010101" charset="-122"/>
                <a:cs typeface="华文楷体" panose="02010600040101010101" charset="-122"/>
              </a:rPr>
              <a:t>横向平衡关系</a:t>
            </a:r>
            <a:endParaRPr lang="zh-CN" altLang="en-US" dirty="0"/>
          </a:p>
        </p:txBody>
      </p:sp>
      <p:sp>
        <p:nvSpPr>
          <p:cNvPr id="16" name="文本框 15">
            <a:extLst>
              <a:ext uri="{FF2B5EF4-FFF2-40B4-BE49-F238E27FC236}">
                <a16:creationId xmlns:a16="http://schemas.microsoft.com/office/drawing/2014/main" id="{B116F2F8-A005-1077-00B3-F82CEB30D24B}"/>
              </a:ext>
            </a:extLst>
          </p:cNvPr>
          <p:cNvSpPr txBox="1"/>
          <p:nvPr/>
        </p:nvSpPr>
        <p:spPr>
          <a:xfrm>
            <a:off x="708562" y="1714856"/>
            <a:ext cx="11305638" cy="4471545"/>
          </a:xfrm>
          <a:prstGeom prst="rect">
            <a:avLst/>
          </a:prstGeom>
          <a:noFill/>
        </p:spPr>
        <p:txBody>
          <a:bodyPr wrap="square">
            <a:spAutoFit/>
          </a:bodyPr>
          <a:lstStyle/>
          <a:p>
            <a:pPr marL="0" marR="0" indent="720000" algn="just">
              <a:lnSpc>
                <a:spcPct val="150000"/>
              </a:lnSpc>
              <a:buNone/>
            </a:pPr>
            <a:r>
              <a:rPr lang="zh-CN" altLang="en-US" sz="2400" dirty="0">
                <a:latin typeface="华文楷体" panose="02010600040101010101" charset="-122"/>
                <a:ea typeface="华文楷体" panose="02010600040101010101" charset="-122"/>
              </a:rPr>
              <a:t>在国内外所有部合计水平上，对每一种纯粹资金流量，其来源合计恒等于使用合计。通过横向分析，可以清晰揭示各类资金流量和资产负债变动的流向流量及余缺调剂方式。</a:t>
            </a:r>
            <a:endParaRPr lang="en-US" altLang="zh-CN" sz="2400" dirty="0">
              <a:latin typeface="华文楷体" panose="02010600040101010101" charset="-122"/>
              <a:ea typeface="华文楷体" panose="02010600040101010101" charset="-122"/>
            </a:endParaRPr>
          </a:p>
          <a:p>
            <a:pPr marL="0" marR="0" indent="720000" algn="just">
              <a:lnSpc>
                <a:spcPct val="150000"/>
              </a:lnSpc>
              <a:buNone/>
            </a:pPr>
            <a:r>
              <a:rPr lang="zh-CN" altLang="en-US" sz="2400" dirty="0">
                <a:latin typeface="华文楷体" panose="02010600040101010101" charset="-122"/>
                <a:ea typeface="华文楷体" panose="02010600040101010101" charset="-122"/>
              </a:rPr>
              <a:t>与实物流量直接联系的资金流量，在国民经济总体和国外之间，也存在平衡关系。</a:t>
            </a:r>
          </a:p>
          <a:p>
            <a:pPr marL="0" marR="0" indent="720000" algn="just">
              <a:lnSpc>
                <a:spcPct val="150000"/>
              </a:lnSpc>
              <a:buNone/>
            </a:pPr>
            <a:r>
              <a:rPr lang="zh-CN" altLang="en-US" sz="2400" dirty="0">
                <a:latin typeface="华文楷体" panose="02010600040101010101" charset="-122"/>
                <a:ea typeface="华文楷体" panose="02010600040101010101" charset="-122"/>
              </a:rPr>
              <a:t>核算平衡项在不同环节、不同层次的总计水平上，也存在严格的核算衔接关系。</a:t>
            </a:r>
          </a:p>
          <a:p>
            <a:pPr marL="0" marR="0" indent="720000" algn="just">
              <a:lnSpc>
                <a:spcPct val="150000"/>
              </a:lnSpc>
              <a:buNone/>
            </a:pPr>
            <a:endParaRPr lang="en-US" altLang="zh-CN" sz="2400" dirty="0">
              <a:latin typeface="华文楷体" panose="02010600040101010101" charset="-122"/>
              <a:ea typeface="华文楷体" panose="02010600040101010101" charset="-122"/>
            </a:endParaRPr>
          </a:p>
          <a:p>
            <a:pPr marL="0" marR="0" indent="720000" algn="just">
              <a:lnSpc>
                <a:spcPct val="150000"/>
              </a:lnSpc>
              <a:buNone/>
            </a:pPr>
            <a:endParaRPr lang="zh-CN" altLang="en-US" sz="2400" dirty="0">
              <a:latin typeface="华文楷体" panose="02010600040101010101" charset="-122"/>
              <a:ea typeface="华文楷体" panose="02010600040101010101" charset="-122"/>
            </a:endParaRPr>
          </a:p>
        </p:txBody>
      </p:sp>
    </p:spTree>
    <p:extLst>
      <p:ext uri="{BB962C8B-B14F-4D97-AF65-F5344CB8AC3E}">
        <p14:creationId xmlns:p14="http://schemas.microsoft.com/office/powerpoint/2010/main" val="14608101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775231" y="802303"/>
            <a:ext cx="10775950" cy="663949"/>
          </a:xfrm>
          <a:prstGeom prst="rect">
            <a:avLst/>
          </a:prstGeom>
        </p:spPr>
        <p:txBody>
          <a:bodyPr wrap="square">
            <a:noAutofit/>
          </a:bodyPr>
          <a:lstStyle/>
          <a:p>
            <a:pPr indent="252095" algn="just" defTabSz="266700">
              <a:lnSpc>
                <a:spcPct val="150000"/>
              </a:lnSpc>
              <a:spcBef>
                <a:spcPts val="700"/>
              </a:spcBef>
              <a:spcAft>
                <a:spcPct val="0"/>
              </a:spcAft>
            </a:pPr>
            <a:r>
              <a:rPr lang="zh-CN" altLang="en-US" sz="2600" b="1" dirty="0">
                <a:solidFill>
                  <a:schemeClr val="accent2"/>
                </a:solidFill>
                <a:latin typeface="华文楷体" panose="02010600040101010101" charset="-122"/>
                <a:ea typeface="华文楷体" panose="02010600040101010101" charset="-122"/>
                <a:cs typeface="华文楷体" panose="02010600040101010101" charset="-122"/>
              </a:rPr>
              <a:t>（一）部门储蓄特征比较</a:t>
            </a:r>
          </a:p>
          <a:p>
            <a:pPr indent="252095" algn="just" defTabSz="266700">
              <a:lnSpc>
                <a:spcPct val="150000"/>
              </a:lnSpc>
              <a:spcBef>
                <a:spcPts val="700"/>
              </a:spcBef>
              <a:spcAft>
                <a:spcPct val="0"/>
              </a:spcAft>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18</a:t>
            </a:fld>
            <a:endParaRPr lang="zh-CN" altLang="en-US" sz="2000" dirty="0">
              <a:solidFill>
                <a:schemeClr val="tx1"/>
              </a:solidFill>
            </a:endParaRPr>
          </a:p>
        </p:txBody>
      </p:sp>
      <p:sp>
        <p:nvSpPr>
          <p:cNvPr id="12"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二、资金流量数据分析</a:t>
            </a:r>
          </a:p>
        </p:txBody>
      </p:sp>
      <p:graphicFrame>
        <p:nvGraphicFramePr>
          <p:cNvPr id="9" name="表格 8">
            <a:extLst>
              <a:ext uri="{FF2B5EF4-FFF2-40B4-BE49-F238E27FC236}">
                <a16:creationId xmlns:a16="http://schemas.microsoft.com/office/drawing/2014/main" id="{776310FE-F636-5714-3F26-FEEA21F3C82C}"/>
              </a:ext>
            </a:extLst>
          </p:cNvPr>
          <p:cNvGraphicFramePr>
            <a:graphicFrameLocks noGrp="1"/>
          </p:cNvGraphicFramePr>
          <p:nvPr>
            <p:extLst>
              <p:ext uri="{D42A27DB-BD31-4B8C-83A1-F6EECF244321}">
                <p14:modId xmlns:p14="http://schemas.microsoft.com/office/powerpoint/2010/main" val="1165227978"/>
              </p:ext>
            </p:extLst>
          </p:nvPr>
        </p:nvGraphicFramePr>
        <p:xfrm>
          <a:off x="768851" y="1923036"/>
          <a:ext cx="8417482" cy="4328195"/>
        </p:xfrm>
        <a:graphic>
          <a:graphicData uri="http://schemas.openxmlformats.org/drawingml/2006/table">
            <a:tbl>
              <a:tblPr>
                <a:tableStyleId>{5C22544A-7EE6-4342-B048-85BDC9FD1C3A}</a:tableStyleId>
              </a:tblPr>
              <a:tblGrid>
                <a:gridCol w="1038302">
                  <a:extLst>
                    <a:ext uri="{9D8B030D-6E8A-4147-A177-3AD203B41FA5}">
                      <a16:colId xmlns:a16="http://schemas.microsoft.com/office/drawing/2014/main" val="1792126264"/>
                    </a:ext>
                  </a:extLst>
                </a:gridCol>
                <a:gridCol w="831018">
                  <a:extLst>
                    <a:ext uri="{9D8B030D-6E8A-4147-A177-3AD203B41FA5}">
                      <a16:colId xmlns:a16="http://schemas.microsoft.com/office/drawing/2014/main" val="1806472728"/>
                    </a:ext>
                  </a:extLst>
                </a:gridCol>
                <a:gridCol w="831018">
                  <a:extLst>
                    <a:ext uri="{9D8B030D-6E8A-4147-A177-3AD203B41FA5}">
                      <a16:colId xmlns:a16="http://schemas.microsoft.com/office/drawing/2014/main" val="3320098670"/>
                    </a:ext>
                  </a:extLst>
                </a:gridCol>
                <a:gridCol w="831018">
                  <a:extLst>
                    <a:ext uri="{9D8B030D-6E8A-4147-A177-3AD203B41FA5}">
                      <a16:colId xmlns:a16="http://schemas.microsoft.com/office/drawing/2014/main" val="271060807"/>
                    </a:ext>
                  </a:extLst>
                </a:gridCol>
                <a:gridCol w="831018">
                  <a:extLst>
                    <a:ext uri="{9D8B030D-6E8A-4147-A177-3AD203B41FA5}">
                      <a16:colId xmlns:a16="http://schemas.microsoft.com/office/drawing/2014/main" val="3805670806"/>
                    </a:ext>
                  </a:extLst>
                </a:gridCol>
                <a:gridCol w="831018">
                  <a:extLst>
                    <a:ext uri="{9D8B030D-6E8A-4147-A177-3AD203B41FA5}">
                      <a16:colId xmlns:a16="http://schemas.microsoft.com/office/drawing/2014/main" val="853053620"/>
                    </a:ext>
                  </a:extLst>
                </a:gridCol>
                <a:gridCol w="831018">
                  <a:extLst>
                    <a:ext uri="{9D8B030D-6E8A-4147-A177-3AD203B41FA5}">
                      <a16:colId xmlns:a16="http://schemas.microsoft.com/office/drawing/2014/main" val="3550265192"/>
                    </a:ext>
                  </a:extLst>
                </a:gridCol>
                <a:gridCol w="831018">
                  <a:extLst>
                    <a:ext uri="{9D8B030D-6E8A-4147-A177-3AD203B41FA5}">
                      <a16:colId xmlns:a16="http://schemas.microsoft.com/office/drawing/2014/main" val="4013990924"/>
                    </a:ext>
                  </a:extLst>
                </a:gridCol>
                <a:gridCol w="831018">
                  <a:extLst>
                    <a:ext uri="{9D8B030D-6E8A-4147-A177-3AD203B41FA5}">
                      <a16:colId xmlns:a16="http://schemas.microsoft.com/office/drawing/2014/main" val="943821273"/>
                    </a:ext>
                  </a:extLst>
                </a:gridCol>
                <a:gridCol w="731036">
                  <a:extLst>
                    <a:ext uri="{9D8B030D-6E8A-4147-A177-3AD203B41FA5}">
                      <a16:colId xmlns:a16="http://schemas.microsoft.com/office/drawing/2014/main" val="286461146"/>
                    </a:ext>
                  </a:extLst>
                </a:gridCol>
              </a:tblGrid>
              <a:tr h="403799">
                <a:tc rowSpan="2">
                  <a:txBody>
                    <a:bodyPr/>
                    <a:lstStyle/>
                    <a:p>
                      <a:pPr marL="0" marR="0" algn="ctr">
                        <a:buNone/>
                      </a:pPr>
                      <a:r>
                        <a:rPr lang="zh-CN" altLang="en-US" sz="1400" kern="100" dirty="0">
                          <a:effectLst/>
                        </a:rPr>
                        <a:t>年份</a:t>
                      </a:r>
                      <a:endParaRPr lang="zh-CN" altLang="en-US" sz="1400" kern="100" dirty="0">
                        <a:effectLst/>
                        <a:latin typeface="Times New Roman" panose="02020603050405020304" pitchFamily="18" charset="0"/>
                      </a:endParaRPr>
                    </a:p>
                  </a:txBody>
                  <a:tcPr marL="68580" marR="68580" anchor="ctr"/>
                </a:tc>
                <a:tc gridSpan="4">
                  <a:txBody>
                    <a:bodyPr/>
                    <a:lstStyle/>
                    <a:p>
                      <a:pPr marL="0" marR="0" algn="ctr">
                        <a:buNone/>
                      </a:pPr>
                      <a:r>
                        <a:rPr lang="zh-CN" altLang="en-US" sz="1400" kern="100">
                          <a:effectLst/>
                        </a:rPr>
                        <a:t>部门储蓄率</a:t>
                      </a:r>
                      <a:endParaRPr lang="zh-CN" altLang="en-US" sz="1400" kern="100">
                        <a:effectLst/>
                        <a:latin typeface="Times New Roman" panose="02020603050405020304" pitchFamily="18" charset="0"/>
                      </a:endParaRPr>
                    </a:p>
                  </a:txBody>
                  <a:tcPr marL="68580" marR="6858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5">
                  <a:txBody>
                    <a:bodyPr/>
                    <a:lstStyle/>
                    <a:p>
                      <a:pPr marL="0" marR="0" algn="ctr">
                        <a:buNone/>
                      </a:pPr>
                      <a:r>
                        <a:rPr lang="zh-CN" altLang="en-US" sz="1400" kern="100">
                          <a:effectLst/>
                        </a:rPr>
                        <a:t>部门储蓄占</a:t>
                      </a:r>
                      <a:r>
                        <a:rPr lang="en-US" altLang="zh-CN" sz="1400" kern="100">
                          <a:effectLst/>
                        </a:rPr>
                        <a:t>GDP</a:t>
                      </a:r>
                      <a:r>
                        <a:rPr lang="zh-CN" altLang="en-US" sz="1400" kern="100">
                          <a:effectLst/>
                        </a:rPr>
                        <a:t>比重</a:t>
                      </a:r>
                      <a:endParaRPr lang="zh-CN" altLang="en-US" sz="1400" kern="100">
                        <a:effectLst/>
                        <a:latin typeface="Times New Roman" panose="02020603050405020304" pitchFamily="18" charset="0"/>
                      </a:endParaRPr>
                    </a:p>
                  </a:txBody>
                  <a:tcPr marL="68580" marR="6858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49115977"/>
                  </a:ext>
                </a:extLst>
              </a:tr>
              <a:tr h="694004">
                <a:tc vMerge="1">
                  <a:txBody>
                    <a:bodyPr/>
                    <a:lstStyle/>
                    <a:p>
                      <a:endParaRPr lang="zh-CN" altLang="en-US"/>
                    </a:p>
                  </a:txBody>
                  <a:tcPr/>
                </a:tc>
                <a:tc>
                  <a:txBody>
                    <a:bodyPr/>
                    <a:lstStyle/>
                    <a:p>
                      <a:pPr marL="0" marR="0" algn="ctr">
                        <a:lnSpc>
                          <a:spcPts val="1400"/>
                        </a:lnSpc>
                        <a:buNone/>
                      </a:pPr>
                      <a:r>
                        <a:rPr lang="zh-CN" altLang="en-US" sz="1400" kern="100">
                          <a:effectLst/>
                        </a:rPr>
                        <a:t>非金融企业</a:t>
                      </a:r>
                      <a:endParaRPr lang="zh-CN" altLang="en-US" sz="1400" kern="10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400" kern="100" dirty="0">
                          <a:effectLst/>
                        </a:rPr>
                        <a:t>金融</a:t>
                      </a:r>
                    </a:p>
                    <a:p>
                      <a:pPr marL="0" marR="0" algn="ctr">
                        <a:lnSpc>
                          <a:spcPts val="1400"/>
                        </a:lnSpc>
                        <a:buNone/>
                      </a:pPr>
                      <a:r>
                        <a:rPr lang="zh-CN" altLang="en-US" sz="1400" kern="100" dirty="0">
                          <a:effectLst/>
                        </a:rPr>
                        <a:t>机构</a:t>
                      </a:r>
                      <a:endParaRPr lang="zh-CN" altLang="en-US" sz="1400" kern="100" dirty="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400" kern="100" dirty="0">
                          <a:effectLst/>
                        </a:rPr>
                        <a:t>广义</a:t>
                      </a:r>
                    </a:p>
                    <a:p>
                      <a:pPr marL="0" marR="0" algn="ctr">
                        <a:lnSpc>
                          <a:spcPts val="1400"/>
                        </a:lnSpc>
                        <a:buNone/>
                      </a:pPr>
                      <a:r>
                        <a:rPr lang="zh-CN" altLang="en-US" sz="1400" kern="100" dirty="0">
                          <a:effectLst/>
                        </a:rPr>
                        <a:t>政府</a:t>
                      </a:r>
                      <a:endParaRPr lang="zh-CN" altLang="en-US" sz="1400" kern="100" dirty="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400" kern="100" dirty="0">
                          <a:effectLst/>
                        </a:rPr>
                        <a:t>住户</a:t>
                      </a:r>
                      <a:endParaRPr lang="zh-CN" altLang="en-US" sz="1400" kern="100" dirty="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400" kern="100">
                          <a:effectLst/>
                        </a:rPr>
                        <a:t>非金融企业</a:t>
                      </a:r>
                      <a:endParaRPr lang="zh-CN" altLang="en-US" sz="1400" kern="10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400" kern="100">
                          <a:effectLst/>
                        </a:rPr>
                        <a:t>金融</a:t>
                      </a:r>
                    </a:p>
                    <a:p>
                      <a:pPr marL="0" marR="0" algn="ctr">
                        <a:lnSpc>
                          <a:spcPts val="1400"/>
                        </a:lnSpc>
                        <a:buNone/>
                      </a:pPr>
                      <a:r>
                        <a:rPr lang="zh-CN" altLang="en-US" sz="1400" kern="100">
                          <a:effectLst/>
                        </a:rPr>
                        <a:t>机构</a:t>
                      </a:r>
                      <a:endParaRPr lang="zh-CN" altLang="en-US" sz="1400" kern="10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400" kern="100">
                          <a:effectLst/>
                        </a:rPr>
                        <a:t>广义</a:t>
                      </a:r>
                    </a:p>
                    <a:p>
                      <a:pPr marL="0" marR="0" algn="ctr">
                        <a:lnSpc>
                          <a:spcPts val="1400"/>
                        </a:lnSpc>
                        <a:buNone/>
                      </a:pPr>
                      <a:r>
                        <a:rPr lang="zh-CN" altLang="en-US" sz="1400" kern="100">
                          <a:effectLst/>
                        </a:rPr>
                        <a:t>政府</a:t>
                      </a:r>
                      <a:endParaRPr lang="zh-CN" altLang="en-US" sz="1400" kern="10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400" kern="100" dirty="0">
                          <a:effectLst/>
                        </a:rPr>
                        <a:t>住户</a:t>
                      </a:r>
                      <a:endParaRPr lang="zh-CN" altLang="en-US" sz="1400" kern="100" dirty="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400" kern="100">
                          <a:effectLst/>
                        </a:rPr>
                        <a:t>国民</a:t>
                      </a:r>
                    </a:p>
                    <a:p>
                      <a:pPr marL="0" marR="0" algn="ctr">
                        <a:lnSpc>
                          <a:spcPts val="1400"/>
                        </a:lnSpc>
                        <a:buNone/>
                      </a:pPr>
                      <a:r>
                        <a:rPr lang="zh-CN" altLang="en-US" sz="1400" kern="100">
                          <a:effectLst/>
                        </a:rPr>
                        <a:t>经济</a:t>
                      </a:r>
                      <a:endParaRPr lang="zh-CN" altLang="en-US" sz="14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94627243"/>
                  </a:ext>
                </a:extLst>
              </a:tr>
              <a:tr h="403799">
                <a:tc>
                  <a:txBody>
                    <a:bodyPr/>
                    <a:lstStyle/>
                    <a:p>
                      <a:pPr marL="0" marR="0" algn="ctr">
                        <a:buNone/>
                      </a:pPr>
                      <a:r>
                        <a:rPr lang="en-US" altLang="zh-CN" sz="1400" kern="100">
                          <a:effectLst/>
                        </a:rPr>
                        <a:t>1992</a:t>
                      </a:r>
                      <a:endParaRPr lang="en-US" altLang="zh-CN"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21.2</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27.7</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64.3</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72.9</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dirty="0">
                          <a:effectLst/>
                        </a:rPr>
                        <a:t>12.3</a:t>
                      </a:r>
                      <a:endParaRPr lang="zh-CN" altLang="en-US" sz="1400" kern="100" dirty="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1.0</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5.9</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21.1</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40.4</a:t>
                      </a:r>
                      <a:endParaRPr lang="zh-CN" altLang="en-US" sz="14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1162519455"/>
                  </a:ext>
                </a:extLst>
              </a:tr>
              <a:tr h="403799">
                <a:tc>
                  <a:txBody>
                    <a:bodyPr/>
                    <a:lstStyle/>
                    <a:p>
                      <a:pPr marL="0" marR="0" algn="ctr">
                        <a:buNone/>
                      </a:pPr>
                      <a:r>
                        <a:rPr lang="en-US" altLang="zh-CN" sz="1400" kern="100">
                          <a:effectLst/>
                        </a:rPr>
                        <a:t>1997</a:t>
                      </a:r>
                      <a:endParaRPr lang="en-US" altLang="zh-CN"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25.9</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16.9</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47.1</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70.8</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15.5</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dirty="0">
                          <a:effectLst/>
                        </a:rPr>
                        <a:t>0.4</a:t>
                      </a:r>
                      <a:endParaRPr lang="zh-CN" altLang="en-US" sz="1400" kern="100" dirty="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4.1</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20.4</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40.5</a:t>
                      </a:r>
                      <a:endParaRPr lang="zh-CN" altLang="en-US" sz="14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73567556"/>
                  </a:ext>
                </a:extLst>
              </a:tr>
              <a:tr h="403799">
                <a:tc>
                  <a:txBody>
                    <a:bodyPr/>
                    <a:lstStyle/>
                    <a:p>
                      <a:pPr marL="0" marR="0" algn="ctr">
                        <a:buNone/>
                      </a:pPr>
                      <a:r>
                        <a:rPr lang="en-US" altLang="zh-CN" sz="1400" kern="100">
                          <a:effectLst/>
                        </a:rPr>
                        <a:t>2002</a:t>
                      </a:r>
                      <a:endParaRPr lang="en-US" altLang="zh-CN"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30.5</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41.8</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6.6</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70.9</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17.7</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1.6</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dirty="0">
                          <a:effectLst/>
                        </a:rPr>
                        <a:t>0.6</a:t>
                      </a:r>
                      <a:endParaRPr lang="zh-CN" altLang="en-US" sz="1400" kern="100" dirty="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20.2</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40.2</a:t>
                      </a:r>
                      <a:endParaRPr lang="zh-CN" altLang="en-US" sz="14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266468500"/>
                  </a:ext>
                </a:extLst>
              </a:tr>
              <a:tr h="403799">
                <a:tc>
                  <a:txBody>
                    <a:bodyPr/>
                    <a:lstStyle/>
                    <a:p>
                      <a:pPr marL="0" marR="0" algn="ctr">
                        <a:buNone/>
                      </a:pPr>
                      <a:r>
                        <a:rPr lang="en-US" altLang="zh-CN" sz="1400" kern="100">
                          <a:effectLst/>
                        </a:rPr>
                        <a:t>2007</a:t>
                      </a:r>
                      <a:endParaRPr lang="en-US" altLang="zh-CN"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34.7</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42.8</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62.9</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85.1</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20.4</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2.0</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dirty="0">
                          <a:effectLst/>
                        </a:rPr>
                        <a:t>5.8</a:t>
                      </a:r>
                      <a:endParaRPr lang="zh-CN" altLang="en-US" sz="1400" kern="100" dirty="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23.4</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51.5</a:t>
                      </a:r>
                      <a:endParaRPr lang="zh-CN" altLang="en-US" sz="14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2632117287"/>
                  </a:ext>
                </a:extLst>
              </a:tr>
              <a:tr h="403799">
                <a:tc>
                  <a:txBody>
                    <a:bodyPr/>
                    <a:lstStyle/>
                    <a:p>
                      <a:pPr marL="0" marR="0" algn="ctr">
                        <a:buNone/>
                      </a:pPr>
                      <a:r>
                        <a:rPr lang="en-US" altLang="zh-CN" sz="1400" kern="100">
                          <a:effectLst/>
                        </a:rPr>
                        <a:t>2012</a:t>
                      </a:r>
                      <a:endParaRPr lang="en-US" altLang="zh-CN"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25.8</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58.7</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76.5</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89.9</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15.2</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3.2</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5.8</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dirty="0">
                          <a:effectLst/>
                        </a:rPr>
                        <a:t>25.2</a:t>
                      </a:r>
                      <a:endParaRPr lang="zh-CN" altLang="en-US" sz="1400" kern="100" dirty="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49.4</a:t>
                      </a:r>
                      <a:endParaRPr lang="zh-CN" altLang="en-US" sz="14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2914492439"/>
                  </a:ext>
                </a:extLst>
              </a:tr>
              <a:tr h="403799">
                <a:tc>
                  <a:txBody>
                    <a:bodyPr/>
                    <a:lstStyle/>
                    <a:p>
                      <a:pPr marL="0" marR="0" algn="ctr">
                        <a:buNone/>
                      </a:pPr>
                      <a:r>
                        <a:rPr lang="en-US" altLang="zh-CN" sz="1400" kern="100">
                          <a:effectLst/>
                        </a:rPr>
                        <a:t>2017</a:t>
                      </a:r>
                      <a:endParaRPr lang="en-US" altLang="zh-CN"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27.4</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53.0</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39.2</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102.1</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16.9</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4.2</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3.4</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dirty="0">
                          <a:effectLst/>
                        </a:rPr>
                        <a:t>22.0</a:t>
                      </a:r>
                      <a:endParaRPr lang="zh-CN" altLang="en-US" sz="1400" kern="100" dirty="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46.6</a:t>
                      </a:r>
                      <a:endParaRPr lang="zh-CN" altLang="en-US" sz="14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3123024308"/>
                  </a:ext>
                </a:extLst>
              </a:tr>
              <a:tr h="403799">
                <a:tc>
                  <a:txBody>
                    <a:bodyPr/>
                    <a:lstStyle/>
                    <a:p>
                      <a:pPr marL="0" marR="0" algn="ctr">
                        <a:buNone/>
                      </a:pPr>
                      <a:r>
                        <a:rPr lang="en-US" altLang="zh-CN" sz="1400" kern="100">
                          <a:effectLst/>
                        </a:rPr>
                        <a:t>2021</a:t>
                      </a:r>
                      <a:endParaRPr lang="en-US" altLang="zh-CN"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33.1</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38.9</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2.9</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110.9</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20.9</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3.1</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0.3</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21.2</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dirty="0">
                          <a:effectLst/>
                        </a:rPr>
                        <a:t>45.5</a:t>
                      </a:r>
                      <a:endParaRPr lang="zh-CN" altLang="en-US" sz="1400" kern="100" dirty="0">
                        <a:effectLst/>
                        <a:latin typeface="Times New Roman" panose="02020603050405020304" pitchFamily="18" charset="0"/>
                      </a:endParaRPr>
                    </a:p>
                  </a:txBody>
                  <a:tcPr marL="68580" marR="68580" anchor="ctr"/>
                </a:tc>
                <a:extLst>
                  <a:ext uri="{0D108BD9-81ED-4DB2-BD59-A6C34878D82A}">
                    <a16:rowId xmlns:a16="http://schemas.microsoft.com/office/drawing/2014/main" val="2922644943"/>
                  </a:ext>
                </a:extLst>
              </a:tr>
              <a:tr h="403799">
                <a:tc>
                  <a:txBody>
                    <a:bodyPr/>
                    <a:lstStyle/>
                    <a:p>
                      <a:pPr marL="0" marR="0" algn="ctr">
                        <a:buNone/>
                      </a:pPr>
                      <a:r>
                        <a:rPr lang="zh-CN" altLang="en-US" sz="1400" kern="100">
                          <a:effectLst/>
                        </a:rPr>
                        <a:t>时期平均</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29.0</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39.9</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40.4</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84.4</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17.2</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2.1</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3.5</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21.9</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dirty="0">
                          <a:effectLst/>
                        </a:rPr>
                        <a:t>44.8</a:t>
                      </a:r>
                      <a:endParaRPr lang="zh-CN" altLang="en-US" sz="1400" kern="100" dirty="0">
                        <a:effectLst/>
                        <a:latin typeface="Times New Roman" panose="02020603050405020304" pitchFamily="18" charset="0"/>
                      </a:endParaRPr>
                    </a:p>
                  </a:txBody>
                  <a:tcPr marL="68580" marR="68580" anchor="ctr"/>
                </a:tc>
                <a:extLst>
                  <a:ext uri="{0D108BD9-81ED-4DB2-BD59-A6C34878D82A}">
                    <a16:rowId xmlns:a16="http://schemas.microsoft.com/office/drawing/2014/main" val="3142644358"/>
                  </a:ext>
                </a:extLst>
              </a:tr>
            </a:tbl>
          </a:graphicData>
        </a:graphic>
      </p:graphicFrame>
      <p:sp>
        <p:nvSpPr>
          <p:cNvPr id="14" name="文本框 13">
            <a:extLst>
              <a:ext uri="{FF2B5EF4-FFF2-40B4-BE49-F238E27FC236}">
                <a16:creationId xmlns:a16="http://schemas.microsoft.com/office/drawing/2014/main" id="{3F683B5F-7CA1-D012-59AE-11A28C63CA4E}"/>
              </a:ext>
            </a:extLst>
          </p:cNvPr>
          <p:cNvSpPr txBox="1"/>
          <p:nvPr/>
        </p:nvSpPr>
        <p:spPr>
          <a:xfrm>
            <a:off x="1709459" y="1509978"/>
            <a:ext cx="6536266" cy="369332"/>
          </a:xfrm>
          <a:prstGeom prst="rect">
            <a:avLst/>
          </a:prstGeom>
          <a:noFill/>
        </p:spPr>
        <p:txBody>
          <a:bodyPr wrap="square">
            <a:spAutoFit/>
          </a:bodyPr>
          <a:lstStyle/>
          <a:p>
            <a:pPr marL="0" marR="0" algn="just">
              <a:buNone/>
            </a:pPr>
            <a:r>
              <a:rPr lang="zh-CN" altLang="en-US" dirty="0">
                <a:latin typeface="华文楷体" panose="02010600040101010101" charset="-122"/>
                <a:ea typeface="华文楷体" panose="02010600040101010101" charset="-122"/>
              </a:rPr>
              <a:t>表</a:t>
            </a:r>
            <a:r>
              <a:rPr lang="en-US" altLang="zh-CN" dirty="0">
                <a:latin typeface="华文楷体" panose="02010600040101010101" charset="-122"/>
                <a:ea typeface="华文楷体" panose="02010600040101010101" charset="-122"/>
              </a:rPr>
              <a:t>13-3  </a:t>
            </a:r>
            <a:r>
              <a:rPr lang="zh-CN" altLang="en-US" dirty="0">
                <a:latin typeface="华文楷体" panose="02010600040101010101" charset="-122"/>
                <a:ea typeface="华文楷体" panose="02010600040101010101" charset="-122"/>
              </a:rPr>
              <a:t>各机构部门的储蓄率及其占</a:t>
            </a:r>
            <a:r>
              <a:rPr lang="en-US" altLang="zh-CN" dirty="0">
                <a:latin typeface="华文楷体" panose="02010600040101010101" charset="-122"/>
                <a:ea typeface="华文楷体" panose="02010600040101010101" charset="-122"/>
              </a:rPr>
              <a:t>GDP</a:t>
            </a:r>
            <a:r>
              <a:rPr lang="zh-CN" altLang="en-US" dirty="0">
                <a:latin typeface="华文楷体" panose="02010600040101010101" charset="-122"/>
                <a:ea typeface="华文楷体" panose="02010600040101010101" charset="-122"/>
              </a:rPr>
              <a:t>比重（单位：</a:t>
            </a:r>
            <a:r>
              <a:rPr lang="en-US" altLang="zh-CN" dirty="0">
                <a:latin typeface="华文楷体" panose="02010600040101010101" charset="-122"/>
                <a:ea typeface="华文楷体" panose="02010600040101010101" charset="-122"/>
              </a:rPr>
              <a:t>%</a:t>
            </a:r>
            <a:r>
              <a:rPr lang="zh-CN" altLang="en-US" dirty="0">
                <a:latin typeface="华文楷体" panose="02010600040101010101" charset="-122"/>
                <a:ea typeface="华文楷体" panose="02010600040101010101" charset="-122"/>
              </a:rPr>
              <a:t>）</a:t>
            </a:r>
          </a:p>
        </p:txBody>
      </p:sp>
      <p:sp>
        <p:nvSpPr>
          <p:cNvPr id="16" name="文本框 15">
            <a:extLst>
              <a:ext uri="{FF2B5EF4-FFF2-40B4-BE49-F238E27FC236}">
                <a16:creationId xmlns:a16="http://schemas.microsoft.com/office/drawing/2014/main" id="{AF590B43-2655-BED6-EE15-D74E661CB1D8}"/>
              </a:ext>
            </a:extLst>
          </p:cNvPr>
          <p:cNvSpPr txBox="1"/>
          <p:nvPr/>
        </p:nvSpPr>
        <p:spPr>
          <a:xfrm>
            <a:off x="9331748" y="2405380"/>
            <a:ext cx="2632185" cy="3477875"/>
          </a:xfrm>
          <a:prstGeom prst="rect">
            <a:avLst/>
          </a:prstGeom>
          <a:noFill/>
        </p:spPr>
        <p:txBody>
          <a:bodyPr wrap="square">
            <a:spAutoFit/>
          </a:bodyPr>
          <a:lstStyle/>
          <a:p>
            <a:pPr marL="0" marR="0" indent="457200" algn="just">
              <a:buNone/>
            </a:pPr>
            <a:r>
              <a:rPr lang="zh-CN" altLang="en-US" sz="2000" dirty="0">
                <a:latin typeface="华文楷体" panose="02010600040101010101" charset="-122"/>
                <a:ea typeface="华文楷体" panose="02010600040101010101" charset="-122"/>
              </a:rPr>
              <a:t>住户部门的储蓄倾向远高于其他部门且呈明显上升趋势；</a:t>
            </a:r>
            <a:endParaRPr lang="en-US" altLang="zh-CN" sz="2000" dirty="0">
              <a:latin typeface="华文楷体" panose="02010600040101010101" charset="-122"/>
              <a:ea typeface="华文楷体" panose="02010600040101010101" charset="-122"/>
            </a:endParaRPr>
          </a:p>
          <a:p>
            <a:pPr marL="0" marR="0" indent="457200" algn="just">
              <a:buNone/>
            </a:pPr>
            <a:r>
              <a:rPr lang="zh-CN" altLang="en-US" sz="2000" dirty="0">
                <a:latin typeface="华文楷体" panose="02010600040101010101" charset="-122"/>
                <a:ea typeface="华文楷体" panose="02010600040101010101" charset="-122"/>
              </a:rPr>
              <a:t>政府储蓄率波动剧烈，其储蓄率降至极低水平；</a:t>
            </a:r>
            <a:endParaRPr lang="en-US" altLang="zh-CN" sz="2000" dirty="0">
              <a:latin typeface="华文楷体" panose="02010600040101010101" charset="-122"/>
              <a:ea typeface="华文楷体" panose="02010600040101010101" charset="-122"/>
            </a:endParaRPr>
          </a:p>
          <a:p>
            <a:pPr marL="0" marR="0" indent="457200" algn="just">
              <a:buNone/>
            </a:pPr>
            <a:r>
              <a:rPr lang="zh-CN" altLang="en-US" sz="2000" dirty="0">
                <a:latin typeface="华文楷体" panose="02010600040101010101" charset="-122"/>
                <a:ea typeface="华文楷体" panose="02010600040101010101" charset="-122"/>
              </a:rPr>
              <a:t>非金融企业的储蓄率基本稳定在</a:t>
            </a:r>
            <a:r>
              <a:rPr lang="en-US" altLang="zh-CN" sz="2000" dirty="0">
                <a:latin typeface="华文楷体" panose="02010600040101010101" charset="-122"/>
                <a:ea typeface="华文楷体" panose="02010600040101010101" charset="-122"/>
              </a:rPr>
              <a:t>30%</a:t>
            </a:r>
            <a:r>
              <a:rPr lang="zh-CN" altLang="en-US" sz="2000" dirty="0">
                <a:latin typeface="华文楷体" panose="02010600040101010101" charset="-122"/>
                <a:ea typeface="华文楷体" panose="02010600040101010101" charset="-122"/>
              </a:rPr>
              <a:t>上下，金融机构的储蓄率</a:t>
            </a:r>
            <a:r>
              <a:rPr lang="en-US" altLang="zh-CN" sz="2000" dirty="0">
                <a:latin typeface="华文楷体" panose="02010600040101010101" charset="-122"/>
                <a:ea typeface="华文楷体" panose="02010600040101010101" charset="-122"/>
              </a:rPr>
              <a:t>2001</a:t>
            </a:r>
            <a:r>
              <a:rPr lang="zh-CN" altLang="en-US" sz="2000" dirty="0">
                <a:latin typeface="华文楷体" panose="02010600040101010101" charset="-122"/>
                <a:ea typeface="华文楷体" panose="02010600040101010101" charset="-122"/>
              </a:rPr>
              <a:t>年后明显上升并稳定在</a:t>
            </a:r>
            <a:r>
              <a:rPr lang="en-US" altLang="zh-CN" sz="2000" dirty="0">
                <a:latin typeface="华文楷体" panose="02010600040101010101" charset="-122"/>
                <a:ea typeface="华文楷体" panose="02010600040101010101" charset="-122"/>
              </a:rPr>
              <a:t>50%</a:t>
            </a:r>
            <a:r>
              <a:rPr lang="zh-CN" altLang="en-US" sz="2000" dirty="0">
                <a:latin typeface="华文楷体" panose="02010600040101010101" charset="-122"/>
                <a:ea typeface="华文楷体" panose="02010600040101010101" charset="-122"/>
              </a:rPr>
              <a:t>上下。</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129554" y="1183341"/>
            <a:ext cx="10525655" cy="5238974"/>
          </a:xfrm>
          <a:prstGeom prst="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a:t>
            </a:fld>
            <a:endParaRPr lang="zh-CN" altLang="en-US" sz="2000" dirty="0">
              <a:solidFill>
                <a:schemeClr val="tx1"/>
              </a:solidFill>
            </a:endParaRPr>
          </a:p>
        </p:txBody>
      </p:sp>
      <p:sp>
        <p:nvSpPr>
          <p:cNvPr id="10" name="圆角矩形 9"/>
          <p:cNvSpPr/>
          <p:nvPr/>
        </p:nvSpPr>
        <p:spPr>
          <a:xfrm>
            <a:off x="2647392" y="1758611"/>
            <a:ext cx="8159236" cy="722630"/>
          </a:xfrm>
          <a:prstGeom prst="roundRect">
            <a:avLst/>
          </a:prstGeom>
          <a:solidFill>
            <a:schemeClr val="accent2">
              <a:lumMod val="60000"/>
              <a:lumOff val="4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cs typeface="楷体" panose="02010609060101010101" charset="-122"/>
                <a:sym typeface="+mn-ea"/>
              </a:rPr>
              <a:t>第一节 宏观金融统计分析概述</a:t>
            </a:r>
          </a:p>
        </p:txBody>
      </p:sp>
      <p:sp>
        <p:nvSpPr>
          <p:cNvPr id="11" name="圆角矩形 10"/>
          <p:cNvSpPr/>
          <p:nvPr/>
        </p:nvSpPr>
        <p:spPr>
          <a:xfrm>
            <a:off x="2647392" y="3593961"/>
            <a:ext cx="8159236" cy="722630"/>
          </a:xfrm>
          <a:prstGeom prst="roundRect">
            <a:avLst/>
          </a:prstGeom>
          <a:solidFill>
            <a:schemeClr val="accent2">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spcBef>
                <a:spcPct val="0"/>
              </a:spcBef>
              <a:spcAft>
                <a:spcPct val="35000"/>
              </a:spcAft>
            </a:pPr>
            <a:r>
              <a:rPr lang="zh-CN" altLang="en-US" sz="3200" b="1" dirty="0">
                <a:latin typeface="楷体" panose="02010609060101010101" charset="-122"/>
                <a:ea typeface="楷体" panose="02010609060101010101" charset="-122"/>
                <a:sym typeface="+mn-ea"/>
              </a:rPr>
              <a:t>第三节 货币供求数量均衡分析</a:t>
            </a:r>
          </a:p>
        </p:txBody>
      </p:sp>
      <p:sp>
        <p:nvSpPr>
          <p:cNvPr id="15" name="圆角矩形 14"/>
          <p:cNvSpPr/>
          <p:nvPr/>
        </p:nvSpPr>
        <p:spPr>
          <a:xfrm>
            <a:off x="2647392" y="4505382"/>
            <a:ext cx="8159236" cy="722630"/>
          </a:xfrm>
          <a:prstGeom prst="roundRect">
            <a:avLst/>
          </a:prstGeom>
          <a:solidFill>
            <a:schemeClr val="accent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sym typeface="+mn-ea"/>
              </a:rPr>
              <a:t>第四节 中国金融结构统计分析</a:t>
            </a: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6791" y="595281"/>
            <a:ext cx="1972024" cy="1972024"/>
          </a:xfrm>
          <a:prstGeom prst="rect">
            <a:avLst/>
          </a:prstGeom>
        </p:spPr>
      </p:pic>
      <p:sp>
        <p:nvSpPr>
          <p:cNvPr id="3" name="圆角矩形 14"/>
          <p:cNvSpPr/>
          <p:nvPr/>
        </p:nvSpPr>
        <p:spPr>
          <a:xfrm>
            <a:off x="2647392" y="2675611"/>
            <a:ext cx="8159236" cy="722630"/>
          </a:xfrm>
          <a:prstGeom prst="roundRect">
            <a:avLst/>
          </a:prstGeom>
          <a:solidFill>
            <a:schemeClr val="accent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sym typeface="+mn-ea"/>
              </a:rPr>
              <a:t>第二节 宏观资金流量统计分析</a:t>
            </a:r>
          </a:p>
        </p:txBody>
      </p:sp>
      <p:sp>
        <p:nvSpPr>
          <p:cNvPr id="8" name="Rectangle 2"/>
          <p:cNvSpPr txBox="1">
            <a:spLocks noChangeArrowheads="1"/>
          </p:cNvSpPr>
          <p:nvPr/>
        </p:nvSpPr>
        <p:spPr>
          <a:xfrm>
            <a:off x="1381771" y="158149"/>
            <a:ext cx="983274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b="1" dirty="0">
                <a:solidFill>
                  <a:schemeClr val="accent1">
                    <a:lumMod val="50000"/>
                  </a:schemeClr>
                </a:solidFill>
                <a:latin typeface="黑体" panose="02010609060101010101" pitchFamily="49" charset="-122"/>
                <a:ea typeface="黑体" panose="02010609060101010101" pitchFamily="49" charset="-122"/>
              </a:rPr>
              <a:t>本章内容</a:t>
            </a:r>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ECC70B-17BF-C054-6990-1248AFFDAF5C}"/>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E7B422E0-3051-EC88-00B8-051C88F728E1}"/>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54057ACA-9E82-CE84-4725-0D7A86655AB4}"/>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a16="http://schemas.microsoft.com/office/drawing/2014/main" id="{04DF84A8-0E9A-FDBB-4B04-0C6309A6BD60}"/>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7B02F1D1-3B94-DA44-6A03-5B2E1F8CF85A}"/>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19</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6B0DB074-5A30-BE5C-8DEF-CD881F42B0B1}"/>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二、资金流量数据分析</a:t>
            </a:r>
          </a:p>
        </p:txBody>
      </p:sp>
      <p:pic>
        <p:nvPicPr>
          <p:cNvPr id="2050" name="Picture 2">
            <a:extLst>
              <a:ext uri="{FF2B5EF4-FFF2-40B4-BE49-F238E27FC236}">
                <a16:creationId xmlns:a16="http://schemas.microsoft.com/office/drawing/2014/main" id="{770F486D-BBB9-3FEC-AE99-200C691DD7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7683" y="1202267"/>
            <a:ext cx="7913901" cy="5042323"/>
          </a:xfrm>
          <a:prstGeom prst="rect">
            <a:avLst/>
          </a:prstGeom>
          <a:noFill/>
          <a:extLst>
            <a:ext uri="{909E8E84-426E-40DD-AFC4-6F175D3DCCD1}">
              <a14:hiddenFill xmlns:a14="http://schemas.microsoft.com/office/drawing/2010/main">
                <a:solidFill>
                  <a:srgbClr val="FFFFFF"/>
                </a:solidFill>
              </a14:hiddenFill>
            </a:ext>
          </a:extLst>
        </p:spPr>
      </p:pic>
      <p:sp>
        <p:nvSpPr>
          <p:cNvPr id="4" name="文本框 3">
            <a:extLst>
              <a:ext uri="{FF2B5EF4-FFF2-40B4-BE49-F238E27FC236}">
                <a16:creationId xmlns:a16="http://schemas.microsoft.com/office/drawing/2014/main" id="{7D2E4867-A0CE-38E0-4684-BAF982A0C70A}"/>
              </a:ext>
            </a:extLst>
          </p:cNvPr>
          <p:cNvSpPr txBox="1"/>
          <p:nvPr/>
        </p:nvSpPr>
        <p:spPr>
          <a:xfrm>
            <a:off x="1770009" y="6127782"/>
            <a:ext cx="6180666" cy="468270"/>
          </a:xfrm>
          <a:prstGeom prst="rect">
            <a:avLst/>
          </a:prstGeom>
          <a:noFill/>
        </p:spPr>
        <p:txBody>
          <a:bodyPr wrap="square">
            <a:spAutoFit/>
          </a:bodyPr>
          <a:lstStyle/>
          <a:p>
            <a:pPr marL="0" marR="0" algn="ctr">
              <a:lnSpc>
                <a:spcPct val="150000"/>
              </a:lnSpc>
              <a:spcAft>
                <a:spcPts val="600"/>
              </a:spcAft>
              <a:buNone/>
            </a:pPr>
            <a:r>
              <a:rPr lang="zh-CN" altLang="en-US" dirty="0">
                <a:latin typeface="华文楷体" panose="02010600040101010101" charset="-122"/>
                <a:ea typeface="华文楷体" panose="02010600040101010101" charset="-122"/>
              </a:rPr>
              <a:t>图</a:t>
            </a:r>
            <a:r>
              <a:rPr lang="en-US" altLang="zh-CN" dirty="0">
                <a:latin typeface="华文楷体" panose="02010600040101010101" charset="-122"/>
                <a:ea typeface="华文楷体" panose="02010600040101010101" charset="-122"/>
              </a:rPr>
              <a:t>13-1  </a:t>
            </a:r>
            <a:r>
              <a:rPr lang="zh-CN" altLang="en-US" dirty="0">
                <a:latin typeface="华文楷体" panose="02010600040101010101" charset="-122"/>
                <a:ea typeface="华文楷体" panose="02010600040101010101" charset="-122"/>
              </a:rPr>
              <a:t>各机构部门储蓄占</a:t>
            </a:r>
            <a:r>
              <a:rPr lang="en-US" altLang="zh-CN" dirty="0">
                <a:latin typeface="华文楷体" panose="02010600040101010101" charset="-122"/>
                <a:ea typeface="华文楷体" panose="02010600040101010101" charset="-122"/>
              </a:rPr>
              <a:t>GDP</a:t>
            </a:r>
            <a:r>
              <a:rPr lang="zh-CN" altLang="en-US" dirty="0">
                <a:latin typeface="华文楷体" panose="02010600040101010101" charset="-122"/>
                <a:ea typeface="华文楷体" panose="02010600040101010101" charset="-122"/>
              </a:rPr>
              <a:t>比重变化趋势</a:t>
            </a:r>
          </a:p>
        </p:txBody>
      </p:sp>
      <p:sp>
        <p:nvSpPr>
          <p:cNvPr id="7" name="文本框 6">
            <a:extLst>
              <a:ext uri="{FF2B5EF4-FFF2-40B4-BE49-F238E27FC236}">
                <a16:creationId xmlns:a16="http://schemas.microsoft.com/office/drawing/2014/main" id="{8EE5848B-81DB-A3D6-FFFE-A5997E22495C}"/>
              </a:ext>
            </a:extLst>
          </p:cNvPr>
          <p:cNvSpPr txBox="1"/>
          <p:nvPr/>
        </p:nvSpPr>
        <p:spPr>
          <a:xfrm>
            <a:off x="9017000" y="2111702"/>
            <a:ext cx="2962963" cy="3477875"/>
          </a:xfrm>
          <a:prstGeom prst="rect">
            <a:avLst/>
          </a:prstGeom>
          <a:noFill/>
        </p:spPr>
        <p:txBody>
          <a:bodyPr wrap="square">
            <a:spAutoFit/>
          </a:bodyPr>
          <a:lstStyle/>
          <a:p>
            <a:pPr marL="0" marR="0" indent="457200" algn="just">
              <a:buNone/>
            </a:pPr>
            <a:r>
              <a:rPr lang="zh-CN" altLang="en-US" sz="2000" dirty="0">
                <a:latin typeface="华文楷体" panose="02010600040101010101" charset="-122"/>
                <a:ea typeface="华文楷体" panose="02010600040101010101" charset="-122"/>
              </a:rPr>
              <a:t>住户部门储蓄占比最高，非金融企业储蓄占比紧随其后，二者构成国民经济储蓄的主力；</a:t>
            </a:r>
            <a:endParaRPr lang="en-US" altLang="zh-CN" sz="2000" dirty="0">
              <a:latin typeface="华文楷体" panose="02010600040101010101" charset="-122"/>
              <a:ea typeface="华文楷体" panose="02010600040101010101" charset="-122"/>
            </a:endParaRPr>
          </a:p>
          <a:p>
            <a:pPr marL="0" marR="0" indent="457200" algn="just">
              <a:buNone/>
            </a:pPr>
            <a:r>
              <a:rPr lang="zh-CN" altLang="en-US" sz="2000" dirty="0">
                <a:latin typeface="华文楷体" panose="02010600040101010101" charset="-122"/>
                <a:ea typeface="华文楷体" panose="02010600040101010101" charset="-122"/>
              </a:rPr>
              <a:t>金融机构储蓄占比很低但相对平稳；</a:t>
            </a:r>
            <a:endParaRPr lang="en-US" altLang="zh-CN" sz="2000" dirty="0">
              <a:latin typeface="华文楷体" panose="02010600040101010101" charset="-122"/>
              <a:ea typeface="华文楷体" panose="02010600040101010101" charset="-122"/>
            </a:endParaRPr>
          </a:p>
          <a:p>
            <a:pPr marL="0" marR="0" indent="457200" algn="just">
              <a:buNone/>
            </a:pPr>
            <a:r>
              <a:rPr lang="zh-CN" altLang="en-US" sz="2000" dirty="0">
                <a:latin typeface="华文楷体" panose="02010600040101010101" charset="-122"/>
                <a:ea typeface="华文楷体" panose="02010600040101010101" charset="-122"/>
              </a:rPr>
              <a:t>政府储蓄占比在不同时期存在剧烈波动；</a:t>
            </a:r>
            <a:endParaRPr lang="en-US" altLang="zh-CN" sz="2000" dirty="0">
              <a:latin typeface="华文楷体" panose="02010600040101010101" charset="-122"/>
              <a:ea typeface="华文楷体" panose="02010600040101010101" charset="-122"/>
            </a:endParaRPr>
          </a:p>
          <a:p>
            <a:pPr marL="0" marR="0" indent="457200" algn="just">
              <a:buNone/>
            </a:pPr>
            <a:r>
              <a:rPr lang="zh-CN" altLang="en-US" sz="2000" dirty="0">
                <a:latin typeface="华文楷体" panose="02010600040101010101" charset="-122"/>
                <a:ea typeface="华文楷体" panose="02010600040101010101" charset="-122"/>
              </a:rPr>
              <a:t>至于国民经济整体，储蓄占</a:t>
            </a:r>
            <a:r>
              <a:rPr lang="en-US" altLang="zh-CN" sz="2000" dirty="0">
                <a:latin typeface="华文楷体" panose="02010600040101010101" charset="-122"/>
                <a:ea typeface="华文楷体" panose="02010600040101010101" charset="-122"/>
              </a:rPr>
              <a:t>GDP</a:t>
            </a:r>
            <a:r>
              <a:rPr lang="zh-CN" altLang="en-US" sz="2000" dirty="0">
                <a:latin typeface="华文楷体" panose="02010600040101010101" charset="-122"/>
                <a:ea typeface="华文楷体" panose="02010600040101010101" charset="-122"/>
              </a:rPr>
              <a:t>比重在</a:t>
            </a:r>
            <a:r>
              <a:rPr lang="en-US" altLang="zh-CN" sz="2000" dirty="0">
                <a:latin typeface="华文楷体" panose="02010600040101010101" charset="-122"/>
                <a:ea typeface="华文楷体" panose="02010600040101010101" charset="-122"/>
              </a:rPr>
              <a:t>40%</a:t>
            </a:r>
            <a:r>
              <a:rPr lang="zh-CN" altLang="en-US" sz="2000" dirty="0">
                <a:latin typeface="华文楷体" panose="02010600040101010101" charset="-122"/>
                <a:ea typeface="华文楷体" panose="02010600040101010101" charset="-122"/>
              </a:rPr>
              <a:t>至</a:t>
            </a:r>
            <a:r>
              <a:rPr lang="en-US" altLang="zh-CN" sz="2000" dirty="0">
                <a:latin typeface="华文楷体" panose="02010600040101010101" charset="-122"/>
                <a:ea typeface="华文楷体" panose="02010600040101010101" charset="-122"/>
              </a:rPr>
              <a:t>50%</a:t>
            </a:r>
            <a:r>
              <a:rPr lang="zh-CN" altLang="en-US" sz="2000" dirty="0">
                <a:latin typeface="华文楷体" panose="02010600040101010101" charset="-122"/>
                <a:ea typeface="华文楷体" panose="02010600040101010101" charset="-122"/>
              </a:rPr>
              <a:t>之间变动。</a:t>
            </a:r>
          </a:p>
        </p:txBody>
      </p:sp>
    </p:spTree>
    <p:extLst>
      <p:ext uri="{BB962C8B-B14F-4D97-AF65-F5344CB8AC3E}">
        <p14:creationId xmlns:p14="http://schemas.microsoft.com/office/powerpoint/2010/main" val="41794531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6F00B0-C156-3495-2D81-AC0C4905BEBB}"/>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0FCBC865-626C-AE2A-E0CE-EDAD11F0CC1C}"/>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E2A11663-F13D-CBF5-258A-F621717F9D23}"/>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1C000D3C-A203-717B-E777-E850AA85D952}"/>
              </a:ext>
            </a:extLst>
          </p:cNvPr>
          <p:cNvSpPr txBox="1"/>
          <p:nvPr/>
        </p:nvSpPr>
        <p:spPr>
          <a:xfrm>
            <a:off x="775231" y="802303"/>
            <a:ext cx="10775950" cy="663949"/>
          </a:xfrm>
          <a:prstGeom prst="rect">
            <a:avLst/>
          </a:prstGeom>
        </p:spPr>
        <p:txBody>
          <a:bodyPr wrap="square">
            <a:noAutofit/>
          </a:bodyPr>
          <a:lstStyle/>
          <a:p>
            <a:pPr indent="252095" algn="just" defTabSz="266700">
              <a:lnSpc>
                <a:spcPct val="150000"/>
              </a:lnSpc>
              <a:spcBef>
                <a:spcPts val="700"/>
              </a:spcBef>
              <a:spcAft>
                <a:spcPct val="0"/>
              </a:spcAft>
            </a:pPr>
            <a:r>
              <a:rPr lang="zh-CN" altLang="en-US" sz="2600" b="1" dirty="0">
                <a:solidFill>
                  <a:schemeClr val="accent2"/>
                </a:solidFill>
                <a:latin typeface="华文楷体" panose="02010600040101010101" charset="-122"/>
                <a:ea typeface="华文楷体" panose="02010600040101010101" charset="-122"/>
                <a:cs typeface="华文楷体" panose="02010600040101010101" charset="-122"/>
              </a:rPr>
              <a:t>（二）部门非金融投资比较</a:t>
            </a: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a:extLst>
              <a:ext uri="{FF2B5EF4-FFF2-40B4-BE49-F238E27FC236}">
                <a16:creationId xmlns:a16="http://schemas.microsoft.com/office/drawing/2014/main" id="{F4A1D946-0E2A-5989-5216-1B3DD87DCFA7}"/>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42C87617-E66E-A00F-3B19-0154A9484FF1}"/>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20</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31B026C6-6374-65FB-8867-9C6D7A09FAC2}"/>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二、资金流量数据分析</a:t>
            </a:r>
          </a:p>
        </p:txBody>
      </p:sp>
      <p:graphicFrame>
        <p:nvGraphicFramePr>
          <p:cNvPr id="2" name="表格 1">
            <a:extLst>
              <a:ext uri="{FF2B5EF4-FFF2-40B4-BE49-F238E27FC236}">
                <a16:creationId xmlns:a16="http://schemas.microsoft.com/office/drawing/2014/main" id="{76013F87-9D89-3DC2-5314-5B297C654514}"/>
              </a:ext>
            </a:extLst>
          </p:cNvPr>
          <p:cNvGraphicFramePr>
            <a:graphicFrameLocks noGrp="1"/>
          </p:cNvGraphicFramePr>
          <p:nvPr>
            <p:extLst>
              <p:ext uri="{D42A27DB-BD31-4B8C-83A1-F6EECF244321}">
                <p14:modId xmlns:p14="http://schemas.microsoft.com/office/powerpoint/2010/main" val="3857378051"/>
              </p:ext>
            </p:extLst>
          </p:nvPr>
        </p:nvGraphicFramePr>
        <p:xfrm>
          <a:off x="812269" y="1881759"/>
          <a:ext cx="8282822" cy="4594962"/>
        </p:xfrm>
        <a:graphic>
          <a:graphicData uri="http://schemas.openxmlformats.org/drawingml/2006/table">
            <a:tbl>
              <a:tblPr>
                <a:tableStyleId>{5C22544A-7EE6-4342-B048-85BDC9FD1C3A}</a:tableStyleId>
              </a:tblPr>
              <a:tblGrid>
                <a:gridCol w="1009697">
                  <a:extLst>
                    <a:ext uri="{9D8B030D-6E8A-4147-A177-3AD203B41FA5}">
                      <a16:colId xmlns:a16="http://schemas.microsoft.com/office/drawing/2014/main" val="3330724118"/>
                    </a:ext>
                  </a:extLst>
                </a:gridCol>
                <a:gridCol w="808125">
                  <a:extLst>
                    <a:ext uri="{9D8B030D-6E8A-4147-A177-3AD203B41FA5}">
                      <a16:colId xmlns:a16="http://schemas.microsoft.com/office/drawing/2014/main" val="2206202214"/>
                    </a:ext>
                  </a:extLst>
                </a:gridCol>
                <a:gridCol w="808125">
                  <a:extLst>
                    <a:ext uri="{9D8B030D-6E8A-4147-A177-3AD203B41FA5}">
                      <a16:colId xmlns:a16="http://schemas.microsoft.com/office/drawing/2014/main" val="3817979200"/>
                    </a:ext>
                  </a:extLst>
                </a:gridCol>
                <a:gridCol w="808125">
                  <a:extLst>
                    <a:ext uri="{9D8B030D-6E8A-4147-A177-3AD203B41FA5}">
                      <a16:colId xmlns:a16="http://schemas.microsoft.com/office/drawing/2014/main" val="524663199"/>
                    </a:ext>
                  </a:extLst>
                </a:gridCol>
                <a:gridCol w="808125">
                  <a:extLst>
                    <a:ext uri="{9D8B030D-6E8A-4147-A177-3AD203B41FA5}">
                      <a16:colId xmlns:a16="http://schemas.microsoft.com/office/drawing/2014/main" val="2178099150"/>
                    </a:ext>
                  </a:extLst>
                </a:gridCol>
                <a:gridCol w="808125">
                  <a:extLst>
                    <a:ext uri="{9D8B030D-6E8A-4147-A177-3AD203B41FA5}">
                      <a16:colId xmlns:a16="http://schemas.microsoft.com/office/drawing/2014/main" val="250974996"/>
                    </a:ext>
                  </a:extLst>
                </a:gridCol>
                <a:gridCol w="808125">
                  <a:extLst>
                    <a:ext uri="{9D8B030D-6E8A-4147-A177-3AD203B41FA5}">
                      <a16:colId xmlns:a16="http://schemas.microsoft.com/office/drawing/2014/main" val="3619084976"/>
                    </a:ext>
                  </a:extLst>
                </a:gridCol>
                <a:gridCol w="808125">
                  <a:extLst>
                    <a:ext uri="{9D8B030D-6E8A-4147-A177-3AD203B41FA5}">
                      <a16:colId xmlns:a16="http://schemas.microsoft.com/office/drawing/2014/main" val="904233345"/>
                    </a:ext>
                  </a:extLst>
                </a:gridCol>
                <a:gridCol w="808125">
                  <a:extLst>
                    <a:ext uri="{9D8B030D-6E8A-4147-A177-3AD203B41FA5}">
                      <a16:colId xmlns:a16="http://schemas.microsoft.com/office/drawing/2014/main" val="2697566897"/>
                    </a:ext>
                  </a:extLst>
                </a:gridCol>
                <a:gridCol w="808125">
                  <a:extLst>
                    <a:ext uri="{9D8B030D-6E8A-4147-A177-3AD203B41FA5}">
                      <a16:colId xmlns:a16="http://schemas.microsoft.com/office/drawing/2014/main" val="528380868"/>
                    </a:ext>
                  </a:extLst>
                </a:gridCol>
              </a:tblGrid>
              <a:tr h="428687">
                <a:tc rowSpan="2">
                  <a:txBody>
                    <a:bodyPr/>
                    <a:lstStyle/>
                    <a:p>
                      <a:pPr marL="0" marR="0" algn="ctr">
                        <a:buNone/>
                      </a:pPr>
                      <a:r>
                        <a:rPr lang="zh-CN" altLang="en-US" sz="1400" kern="100" dirty="0">
                          <a:effectLst/>
                        </a:rPr>
                        <a:t>年份</a:t>
                      </a:r>
                      <a:endParaRPr lang="zh-CN" altLang="en-US" sz="1400" kern="100" dirty="0">
                        <a:effectLst/>
                        <a:latin typeface="Times New Roman" panose="02020603050405020304" pitchFamily="18" charset="0"/>
                      </a:endParaRPr>
                    </a:p>
                  </a:txBody>
                  <a:tcPr marL="68580" marR="68580" anchor="ctr"/>
                </a:tc>
                <a:tc gridSpan="4">
                  <a:txBody>
                    <a:bodyPr/>
                    <a:lstStyle/>
                    <a:p>
                      <a:pPr marL="0" marR="0" algn="ctr">
                        <a:buNone/>
                      </a:pPr>
                      <a:r>
                        <a:rPr lang="zh-CN" altLang="en-US" sz="1400" kern="100" dirty="0">
                          <a:effectLst/>
                        </a:rPr>
                        <a:t>部门投资率</a:t>
                      </a:r>
                      <a:endParaRPr lang="zh-CN" altLang="en-US" sz="1400" kern="100" dirty="0">
                        <a:effectLst/>
                        <a:latin typeface="Times New Roman" panose="02020603050405020304" pitchFamily="18" charset="0"/>
                      </a:endParaRPr>
                    </a:p>
                  </a:txBody>
                  <a:tcPr marL="68580" marR="6858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5">
                  <a:txBody>
                    <a:bodyPr/>
                    <a:lstStyle/>
                    <a:p>
                      <a:pPr marL="0" marR="0" algn="ctr">
                        <a:buNone/>
                      </a:pPr>
                      <a:r>
                        <a:rPr lang="zh-CN" altLang="en-US" sz="1400" kern="100" dirty="0">
                          <a:effectLst/>
                        </a:rPr>
                        <a:t>部门投资占</a:t>
                      </a:r>
                      <a:r>
                        <a:rPr lang="en-US" altLang="zh-CN" sz="1400" kern="100" dirty="0">
                          <a:effectLst/>
                        </a:rPr>
                        <a:t>GDP</a:t>
                      </a:r>
                      <a:r>
                        <a:rPr lang="zh-CN" altLang="en-US" sz="1400" kern="100" dirty="0">
                          <a:effectLst/>
                        </a:rPr>
                        <a:t>比重</a:t>
                      </a:r>
                      <a:endParaRPr lang="zh-CN" altLang="en-US" sz="1400" kern="100" dirty="0">
                        <a:effectLst/>
                        <a:latin typeface="Times New Roman" panose="02020603050405020304" pitchFamily="18" charset="0"/>
                      </a:endParaRPr>
                    </a:p>
                  </a:txBody>
                  <a:tcPr marL="68580" marR="6858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2593373538"/>
                  </a:ext>
                </a:extLst>
              </a:tr>
              <a:tr h="736779">
                <a:tc vMerge="1">
                  <a:txBody>
                    <a:bodyPr/>
                    <a:lstStyle/>
                    <a:p>
                      <a:endParaRPr lang="zh-CN" altLang="en-US"/>
                    </a:p>
                  </a:txBody>
                  <a:tcPr/>
                </a:tc>
                <a:tc>
                  <a:txBody>
                    <a:bodyPr/>
                    <a:lstStyle/>
                    <a:p>
                      <a:pPr marL="0" marR="0" algn="ctr">
                        <a:lnSpc>
                          <a:spcPts val="1400"/>
                        </a:lnSpc>
                        <a:buNone/>
                      </a:pPr>
                      <a:r>
                        <a:rPr lang="zh-CN" altLang="en-US" sz="1400" kern="100">
                          <a:effectLst/>
                        </a:rPr>
                        <a:t>非金融企业</a:t>
                      </a:r>
                      <a:endParaRPr lang="zh-CN" altLang="en-US" sz="1400" kern="10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400" kern="100">
                          <a:effectLst/>
                        </a:rPr>
                        <a:t>金融</a:t>
                      </a:r>
                    </a:p>
                    <a:p>
                      <a:pPr marL="0" marR="0" algn="ctr">
                        <a:lnSpc>
                          <a:spcPts val="1400"/>
                        </a:lnSpc>
                        <a:buNone/>
                      </a:pPr>
                      <a:r>
                        <a:rPr lang="zh-CN" altLang="en-US" sz="1400" kern="100">
                          <a:effectLst/>
                        </a:rPr>
                        <a:t>机构</a:t>
                      </a:r>
                      <a:endParaRPr lang="zh-CN" altLang="en-US" sz="1400" kern="10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400" kern="100" dirty="0">
                          <a:effectLst/>
                        </a:rPr>
                        <a:t>广义</a:t>
                      </a:r>
                    </a:p>
                    <a:p>
                      <a:pPr marL="0" marR="0" algn="ctr">
                        <a:lnSpc>
                          <a:spcPts val="1400"/>
                        </a:lnSpc>
                        <a:buNone/>
                      </a:pPr>
                      <a:r>
                        <a:rPr lang="zh-CN" altLang="en-US" sz="1400" kern="100" dirty="0">
                          <a:effectLst/>
                        </a:rPr>
                        <a:t>政府</a:t>
                      </a:r>
                      <a:endParaRPr lang="zh-CN" altLang="en-US" sz="1400" kern="100" dirty="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400" kern="100">
                          <a:effectLst/>
                        </a:rPr>
                        <a:t>住户</a:t>
                      </a:r>
                      <a:endParaRPr lang="zh-CN" altLang="en-US" sz="1400" kern="10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400" kern="100">
                          <a:effectLst/>
                        </a:rPr>
                        <a:t>非金融企业</a:t>
                      </a:r>
                      <a:endParaRPr lang="zh-CN" altLang="en-US" sz="1400" kern="10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400" kern="100">
                          <a:effectLst/>
                        </a:rPr>
                        <a:t>金融</a:t>
                      </a:r>
                    </a:p>
                    <a:p>
                      <a:pPr marL="0" marR="0" algn="ctr">
                        <a:lnSpc>
                          <a:spcPts val="1400"/>
                        </a:lnSpc>
                        <a:buNone/>
                      </a:pPr>
                      <a:r>
                        <a:rPr lang="zh-CN" altLang="en-US" sz="1400" kern="100">
                          <a:effectLst/>
                        </a:rPr>
                        <a:t>机构</a:t>
                      </a:r>
                      <a:endParaRPr lang="zh-CN" altLang="en-US" sz="1400" kern="10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400" kern="100">
                          <a:effectLst/>
                        </a:rPr>
                        <a:t>广义</a:t>
                      </a:r>
                    </a:p>
                    <a:p>
                      <a:pPr marL="0" marR="0" algn="ctr">
                        <a:lnSpc>
                          <a:spcPts val="1400"/>
                        </a:lnSpc>
                        <a:buNone/>
                      </a:pPr>
                      <a:r>
                        <a:rPr lang="zh-CN" altLang="en-US" sz="1400" kern="100">
                          <a:effectLst/>
                        </a:rPr>
                        <a:t>政府</a:t>
                      </a:r>
                      <a:endParaRPr lang="zh-CN" altLang="en-US" sz="1400" kern="10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400" kern="100">
                          <a:effectLst/>
                        </a:rPr>
                        <a:t>住户</a:t>
                      </a:r>
                      <a:endParaRPr lang="zh-CN" altLang="en-US" sz="1400" kern="10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400" kern="100">
                          <a:effectLst/>
                        </a:rPr>
                        <a:t>国民</a:t>
                      </a:r>
                    </a:p>
                    <a:p>
                      <a:pPr marL="0" marR="0" algn="ctr">
                        <a:lnSpc>
                          <a:spcPts val="1400"/>
                        </a:lnSpc>
                        <a:buNone/>
                      </a:pPr>
                      <a:r>
                        <a:rPr lang="zh-CN" altLang="en-US" sz="1400" kern="100">
                          <a:effectLst/>
                        </a:rPr>
                        <a:t>经济</a:t>
                      </a:r>
                      <a:endParaRPr lang="zh-CN" altLang="en-US" sz="14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3878841335"/>
                  </a:ext>
                </a:extLst>
              </a:tr>
              <a:tr h="428687">
                <a:tc>
                  <a:txBody>
                    <a:bodyPr/>
                    <a:lstStyle/>
                    <a:p>
                      <a:pPr marL="0" marR="0" algn="ctr">
                        <a:buNone/>
                      </a:pPr>
                      <a:r>
                        <a:rPr lang="en-US" altLang="zh-CN" sz="1400" kern="100">
                          <a:effectLst/>
                        </a:rPr>
                        <a:t>1992</a:t>
                      </a:r>
                      <a:endParaRPr lang="en-US" altLang="zh-CN"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48.7</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4.3</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24.4</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18.8</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dirty="0">
                          <a:effectLst/>
                        </a:rPr>
                        <a:t>28.3</a:t>
                      </a:r>
                      <a:endParaRPr lang="zh-CN" altLang="en-US" sz="1400" kern="100" dirty="0">
                        <a:effectLst/>
                        <a:latin typeface="Times New Roman" panose="02020603050405020304" pitchFamily="18" charset="0"/>
                      </a:endParaRPr>
                    </a:p>
                  </a:txBody>
                  <a:tcPr marL="68580" marR="68580" anchor="ctr"/>
                </a:tc>
                <a:tc>
                  <a:txBody>
                    <a:bodyPr/>
                    <a:lstStyle/>
                    <a:p>
                      <a:pPr marL="0" marR="0" algn="ctr">
                        <a:buNone/>
                      </a:pPr>
                      <a:r>
                        <a:rPr lang="en-US" altLang="zh-CN" sz="1400" kern="100" dirty="0">
                          <a:effectLst/>
                        </a:rPr>
                        <a:t>0.2</a:t>
                      </a:r>
                      <a:endParaRPr lang="zh-CN" altLang="en-US" sz="1400" kern="100" dirty="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2.2</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dirty="0">
                          <a:effectLst/>
                        </a:rPr>
                        <a:t>5.4</a:t>
                      </a:r>
                      <a:endParaRPr lang="zh-CN" altLang="en-US" sz="1400" kern="100" dirty="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36.2</a:t>
                      </a:r>
                      <a:endParaRPr lang="zh-CN" altLang="en-US" sz="14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464091848"/>
                  </a:ext>
                </a:extLst>
              </a:tr>
              <a:tr h="428687">
                <a:tc>
                  <a:txBody>
                    <a:bodyPr/>
                    <a:lstStyle/>
                    <a:p>
                      <a:pPr marL="0" marR="0" algn="ctr">
                        <a:buNone/>
                      </a:pPr>
                      <a:r>
                        <a:rPr lang="en-US" altLang="zh-CN" sz="1400" kern="100">
                          <a:effectLst/>
                        </a:rPr>
                        <a:t>1997</a:t>
                      </a:r>
                      <a:endParaRPr lang="en-US" altLang="zh-CN"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47.8</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dirty="0">
                          <a:effectLst/>
                        </a:rPr>
                        <a:t>11.5</a:t>
                      </a:r>
                      <a:endParaRPr lang="zh-CN" altLang="en-US" sz="1400" kern="100" dirty="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35.4</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20.8</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28.7</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0.3</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dirty="0">
                          <a:effectLst/>
                        </a:rPr>
                        <a:t>3.1</a:t>
                      </a:r>
                      <a:endParaRPr lang="zh-CN" altLang="en-US" sz="1400" kern="100" dirty="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6.0</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38.1</a:t>
                      </a:r>
                      <a:endParaRPr lang="zh-CN" altLang="en-US" sz="14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1500304640"/>
                  </a:ext>
                </a:extLst>
              </a:tr>
              <a:tr h="428687">
                <a:tc>
                  <a:txBody>
                    <a:bodyPr/>
                    <a:lstStyle/>
                    <a:p>
                      <a:pPr marL="0" marR="0" algn="ctr">
                        <a:buNone/>
                      </a:pPr>
                      <a:r>
                        <a:rPr lang="en-US" altLang="zh-CN" sz="1400" kern="100">
                          <a:effectLst/>
                        </a:rPr>
                        <a:t>2002</a:t>
                      </a:r>
                      <a:endParaRPr lang="en-US" altLang="zh-CN"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43.8</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4.0</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35.3</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31.1</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25.5</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0.2</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dirty="0">
                          <a:effectLst/>
                        </a:rPr>
                        <a:t>3.3</a:t>
                      </a:r>
                      <a:endParaRPr lang="zh-CN" altLang="en-US" sz="1400" kern="100" dirty="0">
                        <a:effectLst/>
                        <a:latin typeface="Times New Roman" panose="02020603050405020304" pitchFamily="18" charset="0"/>
                      </a:endParaRPr>
                    </a:p>
                  </a:txBody>
                  <a:tcPr marL="68580" marR="68580" anchor="ctr"/>
                </a:tc>
                <a:tc>
                  <a:txBody>
                    <a:bodyPr/>
                    <a:lstStyle/>
                    <a:p>
                      <a:pPr marL="0" marR="0" algn="ctr">
                        <a:buNone/>
                      </a:pPr>
                      <a:r>
                        <a:rPr lang="en-US" altLang="zh-CN" sz="1400" kern="100" dirty="0">
                          <a:effectLst/>
                        </a:rPr>
                        <a:t>8.9</a:t>
                      </a:r>
                      <a:endParaRPr lang="zh-CN" altLang="en-US" sz="1400" kern="100" dirty="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37.9</a:t>
                      </a:r>
                      <a:endParaRPr lang="zh-CN" altLang="en-US" sz="14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1047716830"/>
                  </a:ext>
                </a:extLst>
              </a:tr>
              <a:tr h="428687">
                <a:tc>
                  <a:txBody>
                    <a:bodyPr/>
                    <a:lstStyle/>
                    <a:p>
                      <a:pPr marL="0" marR="0" algn="ctr">
                        <a:buNone/>
                      </a:pPr>
                      <a:r>
                        <a:rPr lang="en-US" altLang="zh-CN" sz="1400" kern="100">
                          <a:effectLst/>
                        </a:rPr>
                        <a:t>2007</a:t>
                      </a:r>
                      <a:endParaRPr lang="en-US" altLang="zh-CN"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48.9</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0.9</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47.6</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31.5</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28.7</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0.0</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4.4</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dirty="0">
                          <a:effectLst/>
                        </a:rPr>
                        <a:t>8.7</a:t>
                      </a:r>
                      <a:endParaRPr lang="zh-CN" altLang="en-US" sz="1400" kern="100" dirty="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41.7</a:t>
                      </a:r>
                      <a:endParaRPr lang="zh-CN" altLang="en-US" sz="14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3910862287"/>
                  </a:ext>
                </a:extLst>
              </a:tr>
              <a:tr h="428687">
                <a:tc>
                  <a:txBody>
                    <a:bodyPr/>
                    <a:lstStyle/>
                    <a:p>
                      <a:pPr marL="0" marR="0" algn="ctr">
                        <a:buNone/>
                      </a:pPr>
                      <a:r>
                        <a:rPr lang="en-US" altLang="zh-CN" sz="1400" kern="100">
                          <a:effectLst/>
                        </a:rPr>
                        <a:t>2012</a:t>
                      </a:r>
                      <a:endParaRPr lang="en-US" altLang="zh-CN"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53.3</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1.8</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66.9</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43.1</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31.4</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0.1</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5.0</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dirty="0">
                          <a:effectLst/>
                        </a:rPr>
                        <a:t>12.1</a:t>
                      </a:r>
                      <a:endParaRPr lang="zh-CN" altLang="en-US" sz="1400" kern="100" dirty="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48.7</a:t>
                      </a:r>
                      <a:endParaRPr lang="zh-CN" altLang="en-US" sz="14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815058528"/>
                  </a:ext>
                </a:extLst>
              </a:tr>
              <a:tr h="428687">
                <a:tc>
                  <a:txBody>
                    <a:bodyPr/>
                    <a:lstStyle/>
                    <a:p>
                      <a:pPr marL="0" marR="0" algn="ctr">
                        <a:buNone/>
                      </a:pPr>
                      <a:r>
                        <a:rPr lang="en-US" altLang="zh-CN" sz="1400" kern="100">
                          <a:effectLst/>
                        </a:rPr>
                        <a:t>2017</a:t>
                      </a:r>
                      <a:endParaRPr lang="en-US" altLang="zh-CN"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51.0</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1.1</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74.9</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28.8</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31.5</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0.1</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6.5</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dirty="0">
                          <a:effectLst/>
                        </a:rPr>
                        <a:t>6.2</a:t>
                      </a:r>
                      <a:endParaRPr lang="zh-CN" altLang="en-US" sz="1400" kern="100" dirty="0">
                        <a:effectLst/>
                        <a:latin typeface="Times New Roman" panose="02020603050405020304" pitchFamily="18" charset="0"/>
                      </a:endParaRPr>
                    </a:p>
                  </a:txBody>
                  <a:tcPr marL="68580" marR="68580" anchor="ctr"/>
                </a:tc>
                <a:tc>
                  <a:txBody>
                    <a:bodyPr/>
                    <a:lstStyle/>
                    <a:p>
                      <a:pPr marL="0" marR="0" algn="ctr">
                        <a:buNone/>
                      </a:pPr>
                      <a:r>
                        <a:rPr lang="en-US" altLang="zh-CN" sz="1400" kern="100" dirty="0">
                          <a:effectLst/>
                        </a:rPr>
                        <a:t>44.3</a:t>
                      </a:r>
                      <a:endParaRPr lang="zh-CN" altLang="en-US" sz="1400" kern="100" dirty="0">
                        <a:effectLst/>
                        <a:latin typeface="Times New Roman" panose="02020603050405020304" pitchFamily="18" charset="0"/>
                      </a:endParaRPr>
                    </a:p>
                  </a:txBody>
                  <a:tcPr marL="68580" marR="68580" anchor="ctr"/>
                </a:tc>
                <a:extLst>
                  <a:ext uri="{0D108BD9-81ED-4DB2-BD59-A6C34878D82A}">
                    <a16:rowId xmlns:a16="http://schemas.microsoft.com/office/drawing/2014/main" val="2898115844"/>
                  </a:ext>
                </a:extLst>
              </a:tr>
              <a:tr h="428687">
                <a:tc>
                  <a:txBody>
                    <a:bodyPr/>
                    <a:lstStyle/>
                    <a:p>
                      <a:pPr marL="0" marR="0" algn="ctr">
                        <a:buNone/>
                      </a:pPr>
                      <a:r>
                        <a:rPr lang="en-US" altLang="zh-CN" sz="1400" kern="100">
                          <a:effectLst/>
                        </a:rPr>
                        <a:t>2021</a:t>
                      </a:r>
                      <a:endParaRPr lang="en-US" altLang="zh-CN"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40.8</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2.6</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54.2</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61.7</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25.8</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0.2</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5.3</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11.8</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dirty="0">
                          <a:effectLst/>
                        </a:rPr>
                        <a:t>43.1</a:t>
                      </a:r>
                      <a:endParaRPr lang="zh-CN" altLang="en-US" sz="1400" kern="100" dirty="0">
                        <a:effectLst/>
                        <a:latin typeface="Times New Roman" panose="02020603050405020304" pitchFamily="18" charset="0"/>
                      </a:endParaRPr>
                    </a:p>
                  </a:txBody>
                  <a:tcPr marL="68580" marR="68580" anchor="ctr"/>
                </a:tc>
                <a:extLst>
                  <a:ext uri="{0D108BD9-81ED-4DB2-BD59-A6C34878D82A}">
                    <a16:rowId xmlns:a16="http://schemas.microsoft.com/office/drawing/2014/main" val="2261168299"/>
                  </a:ext>
                </a:extLst>
              </a:tr>
              <a:tr h="428687">
                <a:tc>
                  <a:txBody>
                    <a:bodyPr/>
                    <a:lstStyle/>
                    <a:p>
                      <a:pPr marL="0" marR="0" algn="ctr">
                        <a:buNone/>
                      </a:pPr>
                      <a:r>
                        <a:rPr lang="zh-CN" altLang="en-US" sz="1400" kern="100">
                          <a:effectLst/>
                        </a:rPr>
                        <a:t>时期平均</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48.5</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3.6</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50.0</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35.3</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28.8</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0.1</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4.4</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9.0</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dirty="0">
                          <a:effectLst/>
                        </a:rPr>
                        <a:t>42.4</a:t>
                      </a:r>
                      <a:endParaRPr lang="zh-CN" altLang="en-US" sz="1400" kern="100" dirty="0">
                        <a:effectLst/>
                        <a:latin typeface="Times New Roman" panose="02020603050405020304" pitchFamily="18" charset="0"/>
                      </a:endParaRPr>
                    </a:p>
                  </a:txBody>
                  <a:tcPr marL="68580" marR="68580" anchor="ctr"/>
                </a:tc>
                <a:extLst>
                  <a:ext uri="{0D108BD9-81ED-4DB2-BD59-A6C34878D82A}">
                    <a16:rowId xmlns:a16="http://schemas.microsoft.com/office/drawing/2014/main" val="3504490089"/>
                  </a:ext>
                </a:extLst>
              </a:tr>
            </a:tbl>
          </a:graphicData>
        </a:graphic>
      </p:graphicFrame>
      <p:sp>
        <p:nvSpPr>
          <p:cNvPr id="5" name="文本框 4">
            <a:extLst>
              <a:ext uri="{FF2B5EF4-FFF2-40B4-BE49-F238E27FC236}">
                <a16:creationId xmlns:a16="http://schemas.microsoft.com/office/drawing/2014/main" id="{1318F59B-5D9C-3158-E337-46387646DC84}"/>
              </a:ext>
            </a:extLst>
          </p:cNvPr>
          <p:cNvSpPr txBox="1"/>
          <p:nvPr/>
        </p:nvSpPr>
        <p:spPr>
          <a:xfrm>
            <a:off x="1863347" y="1491012"/>
            <a:ext cx="6180666" cy="405945"/>
          </a:xfrm>
          <a:prstGeom prst="rect">
            <a:avLst/>
          </a:prstGeom>
          <a:noFill/>
        </p:spPr>
        <p:txBody>
          <a:bodyPr wrap="square">
            <a:spAutoFit/>
          </a:bodyPr>
          <a:lstStyle/>
          <a:p>
            <a:pPr marL="0" marR="0" algn="ctr">
              <a:lnSpc>
                <a:spcPct val="120000"/>
              </a:lnSpc>
              <a:spcBef>
                <a:spcPts val="780"/>
              </a:spcBef>
              <a:buNone/>
            </a:pPr>
            <a:r>
              <a:rPr lang="zh-CN" altLang="en-US" dirty="0">
                <a:latin typeface="华文楷体" panose="02010600040101010101" charset="-122"/>
                <a:ea typeface="华文楷体" panose="02010600040101010101" charset="-122"/>
              </a:rPr>
              <a:t>表</a:t>
            </a:r>
            <a:r>
              <a:rPr lang="en-US" altLang="zh-CN" dirty="0">
                <a:latin typeface="华文楷体" panose="02010600040101010101" charset="-122"/>
                <a:ea typeface="华文楷体" panose="02010600040101010101" charset="-122"/>
              </a:rPr>
              <a:t>13-4  </a:t>
            </a:r>
            <a:r>
              <a:rPr lang="zh-CN" altLang="en-US" dirty="0">
                <a:latin typeface="华文楷体" panose="02010600040101010101" charset="-122"/>
                <a:ea typeface="华文楷体" panose="02010600040101010101" charset="-122"/>
              </a:rPr>
              <a:t>各机构部门的投资率及其占</a:t>
            </a:r>
            <a:r>
              <a:rPr lang="en-US" altLang="zh-CN" dirty="0">
                <a:latin typeface="华文楷体" panose="02010600040101010101" charset="-122"/>
                <a:ea typeface="华文楷体" panose="02010600040101010101" charset="-122"/>
              </a:rPr>
              <a:t>GDP</a:t>
            </a:r>
            <a:r>
              <a:rPr lang="zh-CN" altLang="en-US" dirty="0">
                <a:latin typeface="华文楷体" panose="02010600040101010101" charset="-122"/>
                <a:ea typeface="华文楷体" panose="02010600040101010101" charset="-122"/>
              </a:rPr>
              <a:t>比重（单位：</a:t>
            </a:r>
            <a:r>
              <a:rPr lang="en-US" altLang="zh-CN" dirty="0">
                <a:latin typeface="华文楷体" panose="02010600040101010101" charset="-122"/>
                <a:ea typeface="华文楷体" panose="02010600040101010101" charset="-122"/>
              </a:rPr>
              <a:t>%</a:t>
            </a:r>
            <a:r>
              <a:rPr lang="zh-CN" altLang="en-US" dirty="0">
                <a:latin typeface="华文楷体" panose="02010600040101010101" charset="-122"/>
                <a:ea typeface="华文楷体" panose="02010600040101010101" charset="-122"/>
              </a:rPr>
              <a:t>）</a:t>
            </a:r>
          </a:p>
        </p:txBody>
      </p:sp>
      <p:sp>
        <p:nvSpPr>
          <p:cNvPr id="8" name="文本框 7">
            <a:extLst>
              <a:ext uri="{FF2B5EF4-FFF2-40B4-BE49-F238E27FC236}">
                <a16:creationId xmlns:a16="http://schemas.microsoft.com/office/drawing/2014/main" id="{1211E6E5-A7F2-2CED-D5A2-31E191DF0258}"/>
              </a:ext>
            </a:extLst>
          </p:cNvPr>
          <p:cNvSpPr txBox="1"/>
          <p:nvPr/>
        </p:nvSpPr>
        <p:spPr>
          <a:xfrm>
            <a:off x="9240506" y="2327663"/>
            <a:ext cx="2662307" cy="3785652"/>
          </a:xfrm>
          <a:prstGeom prst="rect">
            <a:avLst/>
          </a:prstGeom>
          <a:noFill/>
        </p:spPr>
        <p:txBody>
          <a:bodyPr wrap="square">
            <a:spAutoFit/>
          </a:bodyPr>
          <a:lstStyle/>
          <a:p>
            <a:pPr marL="0" marR="0" indent="457200" algn="just">
              <a:buNone/>
            </a:pPr>
            <a:r>
              <a:rPr lang="zh-CN" altLang="en-US" sz="2000" dirty="0">
                <a:latin typeface="华文楷体" panose="02010600040101010101" charset="-122"/>
                <a:ea typeface="华文楷体" panose="02010600040101010101" charset="-122"/>
              </a:rPr>
              <a:t>非金融企业投资率稳定在</a:t>
            </a:r>
            <a:r>
              <a:rPr lang="en-US" altLang="zh-CN" sz="2000" dirty="0">
                <a:latin typeface="华文楷体" panose="02010600040101010101" charset="-122"/>
                <a:ea typeface="华文楷体" panose="02010600040101010101" charset="-122"/>
              </a:rPr>
              <a:t>50%</a:t>
            </a:r>
            <a:r>
              <a:rPr lang="zh-CN" altLang="en-US" sz="2000" dirty="0">
                <a:latin typeface="华文楷体" panose="02010600040101010101" charset="-122"/>
                <a:ea typeface="华文楷体" panose="02010600040101010101" charset="-122"/>
              </a:rPr>
              <a:t>上下；</a:t>
            </a:r>
            <a:endParaRPr lang="en-US" altLang="zh-CN" sz="2000" dirty="0">
              <a:latin typeface="华文楷体" panose="02010600040101010101" charset="-122"/>
              <a:ea typeface="华文楷体" panose="02010600040101010101" charset="-122"/>
            </a:endParaRPr>
          </a:p>
          <a:p>
            <a:pPr marL="0" marR="0" indent="457200" algn="just">
              <a:buNone/>
            </a:pPr>
            <a:r>
              <a:rPr lang="zh-CN" altLang="en-US" sz="2000" dirty="0">
                <a:latin typeface="华文楷体" panose="02010600040101010101" charset="-122"/>
                <a:ea typeface="华文楷体" panose="02010600040101010101" charset="-122"/>
              </a:rPr>
              <a:t>政府投资率变动较大，整体呈上升趋势；</a:t>
            </a:r>
            <a:endParaRPr lang="en-US" altLang="zh-CN" sz="2000" dirty="0">
              <a:latin typeface="华文楷体" panose="02010600040101010101" charset="-122"/>
              <a:ea typeface="华文楷体" panose="02010600040101010101" charset="-122"/>
            </a:endParaRPr>
          </a:p>
          <a:p>
            <a:pPr marL="0" marR="0" indent="457200" algn="just">
              <a:buNone/>
            </a:pPr>
            <a:r>
              <a:rPr lang="zh-CN" altLang="en-US" sz="2000" dirty="0">
                <a:latin typeface="华文楷体" panose="02010600040101010101" charset="-122"/>
                <a:ea typeface="华文楷体" panose="02010600040101010101" charset="-122"/>
              </a:rPr>
              <a:t>住户部门投资率同样呈上升趋势且变动很大，但仍明显低于其储蓄率，仍是资金结余部门；</a:t>
            </a:r>
            <a:endParaRPr lang="en-US" altLang="zh-CN" sz="2000" dirty="0">
              <a:latin typeface="华文楷体" panose="02010600040101010101" charset="-122"/>
              <a:ea typeface="华文楷体" panose="02010600040101010101" charset="-122"/>
            </a:endParaRPr>
          </a:p>
          <a:p>
            <a:pPr marL="0" marR="0" indent="457200" algn="just">
              <a:buNone/>
            </a:pPr>
            <a:r>
              <a:rPr lang="zh-CN" altLang="en-US" sz="2000" dirty="0">
                <a:latin typeface="华文楷体" panose="02010600040101010101" charset="-122"/>
                <a:ea typeface="华文楷体" panose="02010600040101010101" charset="-122"/>
              </a:rPr>
              <a:t>金融机构自身极少进行非金融投资。</a:t>
            </a:r>
          </a:p>
        </p:txBody>
      </p:sp>
    </p:spTree>
    <p:extLst>
      <p:ext uri="{BB962C8B-B14F-4D97-AF65-F5344CB8AC3E}">
        <p14:creationId xmlns:p14="http://schemas.microsoft.com/office/powerpoint/2010/main" val="4104267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3EF3DD-71C9-9E36-65EB-737492A11C9C}"/>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02632627-1FFB-FFAA-0409-46D00416FA27}"/>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D9167395-96FE-2F3D-D617-445984458410}"/>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a16="http://schemas.microsoft.com/office/drawing/2014/main" id="{B6051600-1160-26A9-BADE-B603B9CBFD92}"/>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578758A3-0439-45DA-4442-F301891D4F54}"/>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21</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E4084A52-8990-D424-DA82-2DCB1999A7BB}"/>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二、资金流量数据分析</a:t>
            </a:r>
          </a:p>
        </p:txBody>
      </p:sp>
      <p:pic>
        <p:nvPicPr>
          <p:cNvPr id="4098" name="Picture 2">
            <a:extLst>
              <a:ext uri="{FF2B5EF4-FFF2-40B4-BE49-F238E27FC236}">
                <a16:creationId xmlns:a16="http://schemas.microsoft.com/office/drawing/2014/main" id="{EE1C1D8B-9533-3446-66C1-7D54DFD71F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7683" y="1248834"/>
            <a:ext cx="7905966" cy="4787899"/>
          </a:xfrm>
          <a:prstGeom prst="rect">
            <a:avLst/>
          </a:prstGeom>
          <a:noFill/>
          <a:extLst>
            <a:ext uri="{909E8E84-426E-40DD-AFC4-6F175D3DCCD1}">
              <a14:hiddenFill xmlns:a14="http://schemas.microsoft.com/office/drawing/2010/main">
                <a:solidFill>
                  <a:srgbClr val="FFFFFF"/>
                </a:solidFill>
              </a14:hiddenFill>
            </a:ext>
          </a:extLst>
        </p:spPr>
      </p:pic>
      <p:sp>
        <p:nvSpPr>
          <p:cNvPr id="7" name="文本框 6">
            <a:extLst>
              <a:ext uri="{FF2B5EF4-FFF2-40B4-BE49-F238E27FC236}">
                <a16:creationId xmlns:a16="http://schemas.microsoft.com/office/drawing/2014/main" id="{C0FBD515-1EA7-FB08-6582-FB273A1B56FA}"/>
              </a:ext>
            </a:extLst>
          </p:cNvPr>
          <p:cNvSpPr txBox="1"/>
          <p:nvPr/>
        </p:nvSpPr>
        <p:spPr>
          <a:xfrm>
            <a:off x="2173447" y="6146919"/>
            <a:ext cx="6180666" cy="369332"/>
          </a:xfrm>
          <a:prstGeom prst="rect">
            <a:avLst/>
          </a:prstGeom>
          <a:noFill/>
        </p:spPr>
        <p:txBody>
          <a:bodyPr wrap="square">
            <a:spAutoFit/>
          </a:bodyPr>
          <a:lstStyle/>
          <a:p>
            <a:pPr marL="0" marR="0" algn="just">
              <a:buNone/>
            </a:pPr>
            <a:r>
              <a:rPr lang="zh-CN" altLang="en-US" dirty="0">
                <a:latin typeface="华文楷体" panose="02010600040101010101" charset="-122"/>
                <a:ea typeface="华文楷体" panose="02010600040101010101" charset="-122"/>
              </a:rPr>
              <a:t>图</a:t>
            </a:r>
            <a:r>
              <a:rPr lang="en-US" altLang="zh-CN" dirty="0">
                <a:latin typeface="华文楷体" panose="02010600040101010101" charset="-122"/>
                <a:ea typeface="华文楷体" panose="02010600040101010101" charset="-122"/>
              </a:rPr>
              <a:t>13-2  </a:t>
            </a:r>
            <a:r>
              <a:rPr lang="zh-CN" altLang="en-US" dirty="0">
                <a:latin typeface="华文楷体" panose="02010600040101010101" charset="-122"/>
                <a:ea typeface="华文楷体" panose="02010600040101010101" charset="-122"/>
              </a:rPr>
              <a:t>各机构部门非金融投资占</a:t>
            </a:r>
            <a:r>
              <a:rPr lang="en-US" altLang="zh-CN" dirty="0">
                <a:latin typeface="华文楷体" panose="02010600040101010101" charset="-122"/>
                <a:ea typeface="华文楷体" panose="02010600040101010101" charset="-122"/>
              </a:rPr>
              <a:t>GDP</a:t>
            </a:r>
            <a:r>
              <a:rPr lang="zh-CN" altLang="en-US" dirty="0">
                <a:latin typeface="华文楷体" panose="02010600040101010101" charset="-122"/>
                <a:ea typeface="华文楷体" panose="02010600040101010101" charset="-122"/>
              </a:rPr>
              <a:t>比重变化趋势</a:t>
            </a:r>
          </a:p>
        </p:txBody>
      </p:sp>
      <p:sp>
        <p:nvSpPr>
          <p:cNvPr id="13" name="文本框 12">
            <a:extLst>
              <a:ext uri="{FF2B5EF4-FFF2-40B4-BE49-F238E27FC236}">
                <a16:creationId xmlns:a16="http://schemas.microsoft.com/office/drawing/2014/main" id="{56E4E901-76B7-0AF3-80FB-1614977274C7}"/>
              </a:ext>
            </a:extLst>
          </p:cNvPr>
          <p:cNvSpPr txBox="1"/>
          <p:nvPr/>
        </p:nvSpPr>
        <p:spPr>
          <a:xfrm>
            <a:off x="9009064" y="2278707"/>
            <a:ext cx="2859197" cy="2554545"/>
          </a:xfrm>
          <a:prstGeom prst="rect">
            <a:avLst/>
          </a:prstGeom>
          <a:noFill/>
        </p:spPr>
        <p:txBody>
          <a:bodyPr wrap="square">
            <a:spAutoFit/>
          </a:bodyPr>
          <a:lstStyle/>
          <a:p>
            <a:pPr marL="0" marR="0" indent="457200" algn="just">
              <a:buNone/>
            </a:pPr>
            <a:r>
              <a:rPr lang="zh-CN" altLang="en-US" sz="2000" dirty="0">
                <a:latin typeface="华文楷体" panose="02010600040101010101" charset="-122"/>
                <a:ea typeface="华文楷体" panose="02010600040101010101" charset="-122"/>
              </a:rPr>
              <a:t>国民经济投资主要由非金融企业部门所主导。</a:t>
            </a:r>
            <a:endParaRPr lang="en-US" altLang="zh-CN" sz="2000" dirty="0">
              <a:latin typeface="华文楷体" panose="02010600040101010101" charset="-122"/>
              <a:ea typeface="华文楷体" panose="02010600040101010101" charset="-122"/>
            </a:endParaRPr>
          </a:p>
          <a:p>
            <a:pPr marL="0" marR="0" indent="457200" algn="just">
              <a:buNone/>
            </a:pPr>
            <a:r>
              <a:rPr lang="zh-CN" altLang="en-US" sz="2000" dirty="0">
                <a:latin typeface="华文楷体" panose="02010600040101010101" charset="-122"/>
                <a:ea typeface="华文楷体" panose="02010600040101010101" charset="-122"/>
              </a:rPr>
              <a:t>国民经济层面，投资占</a:t>
            </a:r>
            <a:r>
              <a:rPr lang="en-US" altLang="zh-CN" sz="2000" dirty="0">
                <a:latin typeface="华文楷体" panose="02010600040101010101" charset="-122"/>
                <a:ea typeface="华文楷体" panose="02010600040101010101" charset="-122"/>
              </a:rPr>
              <a:t>GDP</a:t>
            </a:r>
            <a:r>
              <a:rPr lang="zh-CN" altLang="en-US" sz="2000" dirty="0">
                <a:latin typeface="华文楷体" panose="02010600040101010101" charset="-122"/>
                <a:ea typeface="华文楷体" panose="02010600040101010101" charset="-122"/>
              </a:rPr>
              <a:t>比重呈明显的周期波动；尽管近期呈稳中有降趋势，但仍保持在</a:t>
            </a:r>
            <a:r>
              <a:rPr lang="en-US" altLang="zh-CN" sz="2000" dirty="0">
                <a:latin typeface="华文楷体" panose="02010600040101010101" charset="-122"/>
                <a:ea typeface="华文楷体" panose="02010600040101010101" charset="-122"/>
              </a:rPr>
              <a:t>40%</a:t>
            </a:r>
            <a:r>
              <a:rPr lang="zh-CN" altLang="en-US" sz="2000" dirty="0">
                <a:latin typeface="华文楷体" panose="02010600040101010101" charset="-122"/>
                <a:ea typeface="华文楷体" panose="02010600040101010101" charset="-122"/>
              </a:rPr>
              <a:t>以上的高位。</a:t>
            </a:r>
          </a:p>
        </p:txBody>
      </p:sp>
    </p:spTree>
    <p:extLst>
      <p:ext uri="{BB962C8B-B14F-4D97-AF65-F5344CB8AC3E}">
        <p14:creationId xmlns:p14="http://schemas.microsoft.com/office/powerpoint/2010/main" val="33144462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444564-BC9A-427B-D157-FF089E52E719}"/>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DA2AFE41-20F5-4C37-7A6E-075AF46F25E5}"/>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28FE79B1-598B-6197-3524-C977D81C8758}"/>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4F295FDB-DF71-F70E-8E8B-6296BC7C4D87}"/>
              </a:ext>
            </a:extLst>
          </p:cNvPr>
          <p:cNvSpPr txBox="1"/>
          <p:nvPr/>
        </p:nvSpPr>
        <p:spPr>
          <a:xfrm>
            <a:off x="775231" y="802303"/>
            <a:ext cx="10775950" cy="663949"/>
          </a:xfrm>
          <a:prstGeom prst="rect">
            <a:avLst/>
          </a:prstGeom>
        </p:spPr>
        <p:txBody>
          <a:bodyPr wrap="square">
            <a:noAutofit/>
          </a:bodyPr>
          <a:lstStyle/>
          <a:p>
            <a:pPr indent="252095" algn="just" defTabSz="266700">
              <a:lnSpc>
                <a:spcPct val="150000"/>
              </a:lnSpc>
              <a:spcBef>
                <a:spcPts val="700"/>
              </a:spcBef>
              <a:spcAft>
                <a:spcPct val="0"/>
              </a:spcAft>
            </a:pPr>
            <a:r>
              <a:rPr lang="zh-CN" altLang="en-US" sz="2600" b="1" dirty="0">
                <a:solidFill>
                  <a:schemeClr val="accent2"/>
                </a:solidFill>
                <a:latin typeface="华文楷体" panose="02010600040101010101" charset="-122"/>
                <a:ea typeface="华文楷体" panose="02010600040101010101" charset="-122"/>
                <a:cs typeface="华文楷体" panose="02010600040101010101" charset="-122"/>
              </a:rPr>
              <a:t>（三）部门资金余缺分析</a:t>
            </a: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a:extLst>
              <a:ext uri="{FF2B5EF4-FFF2-40B4-BE49-F238E27FC236}">
                <a16:creationId xmlns:a16="http://schemas.microsoft.com/office/drawing/2014/main" id="{AEF4B287-3DB0-4348-7241-EED285328375}"/>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63ECF632-5B9C-4CD0-48C3-5CDC88C74989}"/>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22</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C04A4B44-2A5E-1015-867E-DB5A47553150}"/>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二、资金流量数据分析</a:t>
            </a:r>
          </a:p>
        </p:txBody>
      </p:sp>
      <p:graphicFrame>
        <p:nvGraphicFramePr>
          <p:cNvPr id="4" name="表格 3">
            <a:extLst>
              <a:ext uri="{FF2B5EF4-FFF2-40B4-BE49-F238E27FC236}">
                <a16:creationId xmlns:a16="http://schemas.microsoft.com/office/drawing/2014/main" id="{70471F15-FF53-E8EA-1A19-ACD11E4FAAC7}"/>
              </a:ext>
            </a:extLst>
          </p:cNvPr>
          <p:cNvGraphicFramePr>
            <a:graphicFrameLocks noGrp="1"/>
          </p:cNvGraphicFramePr>
          <p:nvPr>
            <p:extLst>
              <p:ext uri="{D42A27DB-BD31-4B8C-83A1-F6EECF244321}">
                <p14:modId xmlns:p14="http://schemas.microsoft.com/office/powerpoint/2010/main" val="251347654"/>
              </p:ext>
            </p:extLst>
          </p:nvPr>
        </p:nvGraphicFramePr>
        <p:xfrm>
          <a:off x="556472" y="1589078"/>
          <a:ext cx="5496190" cy="4246757"/>
        </p:xfrm>
        <a:graphic>
          <a:graphicData uri="http://schemas.openxmlformats.org/drawingml/2006/table">
            <a:tbl>
              <a:tblPr>
                <a:tableStyleId>{5C22544A-7EE6-4342-B048-85BDC9FD1C3A}</a:tableStyleId>
              </a:tblPr>
              <a:tblGrid>
                <a:gridCol w="457525">
                  <a:extLst>
                    <a:ext uri="{9D8B030D-6E8A-4147-A177-3AD203B41FA5}">
                      <a16:colId xmlns:a16="http://schemas.microsoft.com/office/drawing/2014/main" val="11017009"/>
                    </a:ext>
                  </a:extLst>
                </a:gridCol>
                <a:gridCol w="458114">
                  <a:extLst>
                    <a:ext uri="{9D8B030D-6E8A-4147-A177-3AD203B41FA5}">
                      <a16:colId xmlns:a16="http://schemas.microsoft.com/office/drawing/2014/main" val="706747023"/>
                    </a:ext>
                  </a:extLst>
                </a:gridCol>
                <a:gridCol w="458114">
                  <a:extLst>
                    <a:ext uri="{9D8B030D-6E8A-4147-A177-3AD203B41FA5}">
                      <a16:colId xmlns:a16="http://schemas.microsoft.com/office/drawing/2014/main" val="1885233451"/>
                    </a:ext>
                  </a:extLst>
                </a:gridCol>
                <a:gridCol w="458114">
                  <a:extLst>
                    <a:ext uri="{9D8B030D-6E8A-4147-A177-3AD203B41FA5}">
                      <a16:colId xmlns:a16="http://schemas.microsoft.com/office/drawing/2014/main" val="637593877"/>
                    </a:ext>
                  </a:extLst>
                </a:gridCol>
                <a:gridCol w="458114">
                  <a:extLst>
                    <a:ext uri="{9D8B030D-6E8A-4147-A177-3AD203B41FA5}">
                      <a16:colId xmlns:a16="http://schemas.microsoft.com/office/drawing/2014/main" val="3423069229"/>
                    </a:ext>
                  </a:extLst>
                </a:gridCol>
                <a:gridCol w="458114">
                  <a:extLst>
                    <a:ext uri="{9D8B030D-6E8A-4147-A177-3AD203B41FA5}">
                      <a16:colId xmlns:a16="http://schemas.microsoft.com/office/drawing/2014/main" val="2068962880"/>
                    </a:ext>
                  </a:extLst>
                </a:gridCol>
                <a:gridCol w="457525">
                  <a:extLst>
                    <a:ext uri="{9D8B030D-6E8A-4147-A177-3AD203B41FA5}">
                      <a16:colId xmlns:a16="http://schemas.microsoft.com/office/drawing/2014/main" val="3026670045"/>
                    </a:ext>
                  </a:extLst>
                </a:gridCol>
                <a:gridCol w="458114">
                  <a:extLst>
                    <a:ext uri="{9D8B030D-6E8A-4147-A177-3AD203B41FA5}">
                      <a16:colId xmlns:a16="http://schemas.microsoft.com/office/drawing/2014/main" val="2267089026"/>
                    </a:ext>
                  </a:extLst>
                </a:gridCol>
                <a:gridCol w="458114">
                  <a:extLst>
                    <a:ext uri="{9D8B030D-6E8A-4147-A177-3AD203B41FA5}">
                      <a16:colId xmlns:a16="http://schemas.microsoft.com/office/drawing/2014/main" val="2958070210"/>
                    </a:ext>
                  </a:extLst>
                </a:gridCol>
                <a:gridCol w="458114">
                  <a:extLst>
                    <a:ext uri="{9D8B030D-6E8A-4147-A177-3AD203B41FA5}">
                      <a16:colId xmlns:a16="http://schemas.microsoft.com/office/drawing/2014/main" val="3409315709"/>
                    </a:ext>
                  </a:extLst>
                </a:gridCol>
                <a:gridCol w="458114">
                  <a:extLst>
                    <a:ext uri="{9D8B030D-6E8A-4147-A177-3AD203B41FA5}">
                      <a16:colId xmlns:a16="http://schemas.microsoft.com/office/drawing/2014/main" val="2067306313"/>
                    </a:ext>
                  </a:extLst>
                </a:gridCol>
                <a:gridCol w="458114">
                  <a:extLst>
                    <a:ext uri="{9D8B030D-6E8A-4147-A177-3AD203B41FA5}">
                      <a16:colId xmlns:a16="http://schemas.microsoft.com/office/drawing/2014/main" val="840132313"/>
                    </a:ext>
                  </a:extLst>
                </a:gridCol>
              </a:tblGrid>
              <a:tr h="1603173">
                <a:tc>
                  <a:txBody>
                    <a:bodyPr/>
                    <a:lstStyle/>
                    <a:p>
                      <a:pPr marL="0" marR="0" algn="ctr">
                        <a:buNone/>
                      </a:pPr>
                      <a:r>
                        <a:rPr lang="zh-CN" altLang="en-US" sz="1200" kern="100" dirty="0">
                          <a:effectLst/>
                        </a:rPr>
                        <a:t>年份</a:t>
                      </a:r>
                      <a:endParaRPr lang="zh-CN" altLang="en-US" sz="1200" kern="100" dirty="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200" kern="100" dirty="0">
                          <a:effectLst/>
                        </a:rPr>
                        <a:t>非金融企业</a:t>
                      </a:r>
                      <a:endParaRPr lang="zh-CN" altLang="en-US" sz="1200" kern="100" dirty="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200" kern="100" dirty="0">
                          <a:effectLst/>
                        </a:rPr>
                        <a:t>金融</a:t>
                      </a:r>
                    </a:p>
                    <a:p>
                      <a:pPr marL="0" marR="0" algn="ctr">
                        <a:lnSpc>
                          <a:spcPts val="1400"/>
                        </a:lnSpc>
                        <a:buNone/>
                      </a:pPr>
                      <a:r>
                        <a:rPr lang="zh-CN" altLang="en-US" sz="1200" kern="100" dirty="0">
                          <a:effectLst/>
                        </a:rPr>
                        <a:t>机构</a:t>
                      </a:r>
                      <a:endParaRPr lang="zh-CN" altLang="en-US" sz="1200" kern="100" dirty="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200" kern="100">
                          <a:effectLst/>
                        </a:rPr>
                        <a:t>广义</a:t>
                      </a:r>
                    </a:p>
                    <a:p>
                      <a:pPr marL="0" marR="0" algn="ctr">
                        <a:lnSpc>
                          <a:spcPts val="1400"/>
                        </a:lnSpc>
                        <a:buNone/>
                      </a:pPr>
                      <a:r>
                        <a:rPr lang="zh-CN" altLang="en-US" sz="1200" kern="100">
                          <a:effectLst/>
                        </a:rPr>
                        <a:t>政府</a:t>
                      </a:r>
                      <a:endParaRPr lang="zh-CN" altLang="en-US" sz="1200" kern="10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200" kern="100" dirty="0">
                          <a:effectLst/>
                        </a:rPr>
                        <a:t>住户</a:t>
                      </a:r>
                      <a:endParaRPr lang="zh-CN" altLang="en-US" sz="1200" kern="100" dirty="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200" kern="100" dirty="0">
                          <a:effectLst/>
                        </a:rPr>
                        <a:t>国民</a:t>
                      </a:r>
                    </a:p>
                    <a:p>
                      <a:pPr marL="0" marR="0" algn="ctr">
                        <a:lnSpc>
                          <a:spcPts val="1400"/>
                        </a:lnSpc>
                        <a:buNone/>
                      </a:pPr>
                      <a:r>
                        <a:rPr lang="zh-CN" altLang="en-US" sz="1200" kern="100" dirty="0">
                          <a:effectLst/>
                        </a:rPr>
                        <a:t>经济</a:t>
                      </a:r>
                      <a:endParaRPr lang="zh-CN" altLang="en-US" sz="1200" kern="100" dirty="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200" kern="100">
                          <a:effectLst/>
                        </a:rPr>
                        <a:t>年份</a:t>
                      </a:r>
                      <a:endParaRPr lang="zh-CN" altLang="en-US" sz="1200" kern="10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200" kern="100" dirty="0">
                          <a:effectLst/>
                        </a:rPr>
                        <a:t>非金融企业</a:t>
                      </a:r>
                      <a:endParaRPr lang="zh-CN" altLang="en-US" sz="1200" kern="100" dirty="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200" kern="100">
                          <a:effectLst/>
                        </a:rPr>
                        <a:t>金融</a:t>
                      </a:r>
                    </a:p>
                    <a:p>
                      <a:pPr marL="0" marR="0" algn="ctr">
                        <a:lnSpc>
                          <a:spcPts val="1400"/>
                        </a:lnSpc>
                        <a:buNone/>
                      </a:pPr>
                      <a:r>
                        <a:rPr lang="zh-CN" altLang="en-US" sz="1200" kern="100">
                          <a:effectLst/>
                        </a:rPr>
                        <a:t>机构</a:t>
                      </a:r>
                      <a:endParaRPr lang="zh-CN" altLang="en-US" sz="1200" kern="10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200" kern="100">
                          <a:effectLst/>
                        </a:rPr>
                        <a:t>广义</a:t>
                      </a:r>
                    </a:p>
                    <a:p>
                      <a:pPr marL="0" marR="0" algn="ctr">
                        <a:lnSpc>
                          <a:spcPts val="1400"/>
                        </a:lnSpc>
                        <a:buNone/>
                      </a:pPr>
                      <a:r>
                        <a:rPr lang="zh-CN" altLang="en-US" sz="1200" kern="100">
                          <a:effectLst/>
                        </a:rPr>
                        <a:t>政府</a:t>
                      </a:r>
                      <a:endParaRPr lang="zh-CN" altLang="en-US" sz="1200" kern="10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200" kern="100" dirty="0">
                          <a:effectLst/>
                        </a:rPr>
                        <a:t>住户</a:t>
                      </a:r>
                      <a:endParaRPr lang="zh-CN" altLang="en-US" sz="1200" kern="100" dirty="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200" kern="100">
                          <a:effectLst/>
                        </a:rPr>
                        <a:t>国民</a:t>
                      </a:r>
                    </a:p>
                    <a:p>
                      <a:pPr marL="0" marR="0" algn="ctr">
                        <a:lnSpc>
                          <a:spcPts val="1400"/>
                        </a:lnSpc>
                        <a:buNone/>
                      </a:pPr>
                      <a:r>
                        <a:rPr lang="zh-CN" altLang="en-US" sz="1200" kern="100">
                          <a:effectLst/>
                        </a:rPr>
                        <a:t>经济</a:t>
                      </a:r>
                      <a:endParaRPr lang="zh-CN" altLang="en-US" sz="12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867966529"/>
                  </a:ext>
                </a:extLst>
              </a:tr>
              <a:tr h="660896">
                <a:tc>
                  <a:txBody>
                    <a:bodyPr/>
                    <a:lstStyle/>
                    <a:p>
                      <a:pPr marL="0" marR="0" algn="ctr">
                        <a:buNone/>
                      </a:pPr>
                      <a:r>
                        <a:rPr lang="en-US" altLang="zh-CN" sz="1200" kern="100">
                          <a:effectLst/>
                        </a:rPr>
                        <a:t>1992</a:t>
                      </a:r>
                      <a:endParaRPr lang="en-US" altLang="zh-CN"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-12.3</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0.9</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0.0</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15.7</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4.2</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2012</a:t>
                      </a:r>
                      <a:endParaRPr lang="en-US" altLang="zh-CN"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-19.5</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3.1</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1.2</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15.9</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0.8</a:t>
                      </a:r>
                      <a:endParaRPr lang="zh-CN" altLang="en-US" sz="12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1765151847"/>
                  </a:ext>
                </a:extLst>
              </a:tr>
              <a:tr h="660896">
                <a:tc>
                  <a:txBody>
                    <a:bodyPr/>
                    <a:lstStyle/>
                    <a:p>
                      <a:pPr marL="0" marR="0" algn="ctr">
                        <a:buNone/>
                      </a:pPr>
                      <a:r>
                        <a:rPr lang="en-US" altLang="zh-CN" sz="1200" kern="100">
                          <a:effectLst/>
                        </a:rPr>
                        <a:t>1997</a:t>
                      </a:r>
                      <a:endParaRPr lang="en-US" altLang="zh-CN"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-11.7</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0.1</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-0.4</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14.4</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2.4</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2017</a:t>
                      </a:r>
                      <a:endParaRPr lang="en-US" altLang="zh-CN"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-18.4</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4.1</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-2.6</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19.0</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2.2</a:t>
                      </a:r>
                      <a:endParaRPr lang="zh-CN" altLang="en-US" sz="12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1962662175"/>
                  </a:ext>
                </a:extLst>
              </a:tr>
              <a:tr h="660896">
                <a:tc>
                  <a:txBody>
                    <a:bodyPr/>
                    <a:lstStyle/>
                    <a:p>
                      <a:pPr marL="0" marR="0" algn="ctr">
                        <a:buNone/>
                      </a:pPr>
                      <a:r>
                        <a:rPr lang="en-US" altLang="zh-CN" sz="1200" kern="100">
                          <a:effectLst/>
                        </a:rPr>
                        <a:t>2002</a:t>
                      </a:r>
                      <a:endParaRPr lang="en-US" altLang="zh-CN"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-6.3</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1.4</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-4.7</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11.9</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2.3</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2021</a:t>
                      </a:r>
                      <a:endParaRPr lang="en-US" altLang="zh-CN"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-9.9</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2.8</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-3.0</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12.4</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2.3</a:t>
                      </a:r>
                      <a:endParaRPr lang="zh-CN" altLang="en-US" sz="12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914736004"/>
                  </a:ext>
                </a:extLst>
              </a:tr>
              <a:tr h="660896">
                <a:tc>
                  <a:txBody>
                    <a:bodyPr/>
                    <a:lstStyle/>
                    <a:p>
                      <a:pPr marL="0" marR="0" algn="ctr">
                        <a:buNone/>
                      </a:pPr>
                      <a:r>
                        <a:rPr lang="en-US" altLang="zh-CN" sz="1200" kern="100">
                          <a:effectLst/>
                        </a:rPr>
                        <a:t>2007</a:t>
                      </a:r>
                      <a:endParaRPr lang="en-US" altLang="zh-CN"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-11.1</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1.9</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3.2</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15.9</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9.9</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zh-CN" altLang="en-US" sz="1200" kern="100">
                          <a:effectLst/>
                        </a:rPr>
                        <a:t>平均</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-12.2</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1.9</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-1.3</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14.0</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2.4</a:t>
                      </a:r>
                      <a:endParaRPr lang="zh-CN" altLang="en-US" sz="1200" kern="100" dirty="0">
                        <a:effectLst/>
                        <a:latin typeface="Times New Roman" panose="02020603050405020304" pitchFamily="18" charset="0"/>
                      </a:endParaRPr>
                    </a:p>
                  </a:txBody>
                  <a:tcPr marL="68580" marR="68580" anchor="ctr"/>
                </a:tc>
                <a:extLst>
                  <a:ext uri="{0D108BD9-81ED-4DB2-BD59-A6C34878D82A}">
                    <a16:rowId xmlns:a16="http://schemas.microsoft.com/office/drawing/2014/main" val="2429218933"/>
                  </a:ext>
                </a:extLst>
              </a:tr>
            </a:tbl>
          </a:graphicData>
        </a:graphic>
      </p:graphicFrame>
      <p:pic>
        <p:nvPicPr>
          <p:cNvPr id="5122" name="Picture 2">
            <a:extLst>
              <a:ext uri="{FF2B5EF4-FFF2-40B4-BE49-F238E27FC236}">
                <a16:creationId xmlns:a16="http://schemas.microsoft.com/office/drawing/2014/main" id="{0468525F-D611-4379-6B3F-C79AC6C4968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8077" y="1589080"/>
            <a:ext cx="5878512" cy="4246755"/>
          </a:xfrm>
          <a:prstGeom prst="rect">
            <a:avLst/>
          </a:prstGeom>
          <a:noFill/>
          <a:extLst>
            <a:ext uri="{909E8E84-426E-40DD-AFC4-6F175D3DCCD1}">
              <a14:hiddenFill xmlns:a14="http://schemas.microsoft.com/office/drawing/2010/main">
                <a:solidFill>
                  <a:srgbClr val="FFFFFF"/>
                </a:solidFill>
              </a14:hiddenFill>
            </a:ext>
          </a:extLst>
        </p:spPr>
      </p:pic>
      <p:sp>
        <p:nvSpPr>
          <p:cNvPr id="14" name="文本框 13">
            <a:extLst>
              <a:ext uri="{FF2B5EF4-FFF2-40B4-BE49-F238E27FC236}">
                <a16:creationId xmlns:a16="http://schemas.microsoft.com/office/drawing/2014/main" id="{444CC6E8-40AF-6941-D863-14FF3CF42D84}"/>
              </a:ext>
            </a:extLst>
          </p:cNvPr>
          <p:cNvSpPr txBox="1"/>
          <p:nvPr/>
        </p:nvSpPr>
        <p:spPr>
          <a:xfrm>
            <a:off x="249823" y="5848958"/>
            <a:ext cx="6180666" cy="405945"/>
          </a:xfrm>
          <a:prstGeom prst="rect">
            <a:avLst/>
          </a:prstGeom>
          <a:noFill/>
        </p:spPr>
        <p:txBody>
          <a:bodyPr wrap="square">
            <a:spAutoFit/>
          </a:bodyPr>
          <a:lstStyle/>
          <a:p>
            <a:pPr marL="0" marR="0" algn="ctr">
              <a:lnSpc>
                <a:spcPct val="120000"/>
              </a:lnSpc>
              <a:spcBef>
                <a:spcPts val="780"/>
              </a:spcBef>
              <a:buNone/>
            </a:pPr>
            <a:r>
              <a:rPr lang="zh-CN" altLang="en-US" dirty="0">
                <a:latin typeface="华文楷体" panose="02010600040101010101" charset="-122"/>
                <a:ea typeface="华文楷体" panose="02010600040101010101" charset="-122"/>
              </a:rPr>
              <a:t>表</a:t>
            </a:r>
            <a:r>
              <a:rPr lang="en-US" altLang="zh-CN" dirty="0">
                <a:latin typeface="华文楷体" panose="02010600040101010101" charset="-122"/>
                <a:ea typeface="华文楷体" panose="02010600040101010101" charset="-122"/>
              </a:rPr>
              <a:t>13-5  </a:t>
            </a:r>
            <a:r>
              <a:rPr lang="zh-CN" altLang="en-US" dirty="0">
                <a:latin typeface="华文楷体" panose="02010600040101010101" charset="-122"/>
                <a:ea typeface="华文楷体" panose="02010600040101010101" charset="-122"/>
              </a:rPr>
              <a:t>各机构部门净金融投资与</a:t>
            </a:r>
            <a:r>
              <a:rPr lang="en-US" altLang="zh-CN" dirty="0">
                <a:latin typeface="华文楷体" panose="02010600040101010101" charset="-122"/>
                <a:ea typeface="华文楷体" panose="02010600040101010101" charset="-122"/>
              </a:rPr>
              <a:t>GDP</a:t>
            </a:r>
            <a:r>
              <a:rPr lang="zh-CN" altLang="en-US" dirty="0">
                <a:latin typeface="华文楷体" panose="02010600040101010101" charset="-122"/>
                <a:ea typeface="华文楷体" panose="02010600040101010101" charset="-122"/>
              </a:rPr>
              <a:t>之比（单位：</a:t>
            </a:r>
            <a:r>
              <a:rPr lang="en-US" altLang="zh-CN" dirty="0">
                <a:latin typeface="华文楷体" panose="02010600040101010101" charset="-122"/>
                <a:ea typeface="华文楷体" panose="02010600040101010101" charset="-122"/>
              </a:rPr>
              <a:t>%</a:t>
            </a:r>
            <a:r>
              <a:rPr lang="zh-CN" altLang="en-US" dirty="0">
                <a:latin typeface="华文楷体" panose="02010600040101010101" charset="-122"/>
                <a:ea typeface="华文楷体" panose="02010600040101010101" charset="-122"/>
              </a:rPr>
              <a:t>）</a:t>
            </a:r>
          </a:p>
        </p:txBody>
      </p:sp>
      <p:sp>
        <p:nvSpPr>
          <p:cNvPr id="16" name="文本框 15">
            <a:extLst>
              <a:ext uri="{FF2B5EF4-FFF2-40B4-BE49-F238E27FC236}">
                <a16:creationId xmlns:a16="http://schemas.microsoft.com/office/drawing/2014/main" id="{A9B5CBC8-1B25-A7D3-2956-B14F5E1A6B36}"/>
              </a:ext>
            </a:extLst>
          </p:cNvPr>
          <p:cNvSpPr txBox="1"/>
          <p:nvPr/>
        </p:nvSpPr>
        <p:spPr>
          <a:xfrm>
            <a:off x="6308621" y="5858090"/>
            <a:ext cx="6180666" cy="369332"/>
          </a:xfrm>
          <a:prstGeom prst="rect">
            <a:avLst/>
          </a:prstGeom>
          <a:noFill/>
        </p:spPr>
        <p:txBody>
          <a:bodyPr wrap="square">
            <a:spAutoFit/>
          </a:bodyPr>
          <a:lstStyle/>
          <a:p>
            <a:pPr marL="0" marR="0" algn="just">
              <a:buNone/>
            </a:pPr>
            <a:r>
              <a:rPr lang="zh-CN" altLang="en-US" dirty="0">
                <a:latin typeface="华文楷体" panose="02010600040101010101" charset="-122"/>
                <a:ea typeface="华文楷体" panose="02010600040101010101" charset="-122"/>
              </a:rPr>
              <a:t>图</a:t>
            </a:r>
            <a:r>
              <a:rPr lang="en-US" altLang="zh-CN" dirty="0">
                <a:latin typeface="华文楷体" panose="02010600040101010101" charset="-122"/>
                <a:ea typeface="华文楷体" panose="02010600040101010101" charset="-122"/>
              </a:rPr>
              <a:t>13-3  </a:t>
            </a:r>
            <a:r>
              <a:rPr lang="zh-CN" altLang="en-US" dirty="0">
                <a:latin typeface="华文楷体" panose="02010600040101010101" charset="-122"/>
                <a:ea typeface="华文楷体" panose="02010600040101010101" charset="-122"/>
              </a:rPr>
              <a:t>各机构部门净金融投资与</a:t>
            </a:r>
            <a:r>
              <a:rPr lang="en-US" altLang="zh-CN" dirty="0">
                <a:latin typeface="华文楷体" panose="02010600040101010101" charset="-122"/>
                <a:ea typeface="华文楷体" panose="02010600040101010101" charset="-122"/>
              </a:rPr>
              <a:t>GDP</a:t>
            </a:r>
            <a:r>
              <a:rPr lang="zh-CN" altLang="en-US" dirty="0">
                <a:latin typeface="华文楷体" panose="02010600040101010101" charset="-122"/>
                <a:ea typeface="华文楷体" panose="02010600040101010101" charset="-122"/>
              </a:rPr>
              <a:t>之比变化趋势</a:t>
            </a:r>
          </a:p>
        </p:txBody>
      </p:sp>
    </p:spTree>
    <p:extLst>
      <p:ext uri="{BB962C8B-B14F-4D97-AF65-F5344CB8AC3E}">
        <p14:creationId xmlns:p14="http://schemas.microsoft.com/office/powerpoint/2010/main" val="39550168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8226E1-C15E-C039-0040-C8F6F4DB187F}"/>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FAA1F145-CD6A-F373-2300-1F10663DAFFE}"/>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4B373DC7-79DC-8B82-691D-7125CFCB27FF}"/>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a16="http://schemas.microsoft.com/office/drawing/2014/main" id="{96AC801F-A9E9-28EB-6106-89A88881D192}"/>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1BF7539E-10D9-1922-8FD1-3254E5513229}"/>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23</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427D8B6E-84DC-3E5C-A5E5-6C9CC4A9A6A6}"/>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二、资金流量数据分析</a:t>
            </a:r>
          </a:p>
        </p:txBody>
      </p:sp>
      <p:sp>
        <p:nvSpPr>
          <p:cNvPr id="5" name="文本框 4">
            <a:extLst>
              <a:ext uri="{FF2B5EF4-FFF2-40B4-BE49-F238E27FC236}">
                <a16:creationId xmlns:a16="http://schemas.microsoft.com/office/drawing/2014/main" id="{20B1D876-9E92-FB29-CEF5-AD52DE0E9345}"/>
              </a:ext>
            </a:extLst>
          </p:cNvPr>
          <p:cNvSpPr txBox="1"/>
          <p:nvPr/>
        </p:nvSpPr>
        <p:spPr>
          <a:xfrm>
            <a:off x="857890" y="887278"/>
            <a:ext cx="11105510" cy="5630131"/>
          </a:xfrm>
          <a:prstGeom prst="rect">
            <a:avLst/>
          </a:prstGeom>
          <a:noFill/>
        </p:spPr>
        <p:txBody>
          <a:bodyPr wrap="square">
            <a:spAutoFit/>
          </a:bodyPr>
          <a:lstStyle/>
          <a:p>
            <a:pPr marL="0" marR="0" indent="720000" algn="just">
              <a:lnSpc>
                <a:spcPct val="150000"/>
              </a:lnSpc>
              <a:buNone/>
            </a:pPr>
            <a:r>
              <a:rPr lang="zh-CN" altLang="en-US" sz="2200" dirty="0">
                <a:latin typeface="华文楷体" panose="02010600040101010101" charset="-122"/>
                <a:ea typeface="华文楷体" panose="02010600040101010101" charset="-122"/>
              </a:rPr>
              <a:t>净金融投资主要来自住户部门，其具有最高的储蓄率，除部分用于非金融资产投资外，结余部门通过各种渠道形成金融投资；</a:t>
            </a:r>
            <a:endParaRPr lang="en-US" altLang="zh-CN" sz="2200" dirty="0">
              <a:latin typeface="华文楷体" panose="02010600040101010101" charset="-122"/>
              <a:ea typeface="华文楷体" panose="02010600040101010101" charset="-122"/>
            </a:endParaRPr>
          </a:p>
          <a:p>
            <a:pPr marL="0" marR="0" indent="720000" algn="just">
              <a:lnSpc>
                <a:spcPct val="150000"/>
              </a:lnSpc>
              <a:buNone/>
            </a:pPr>
            <a:r>
              <a:rPr lang="zh-CN" altLang="en-US" sz="2200" dirty="0">
                <a:latin typeface="华文楷体" panose="02010600040101010101" charset="-122"/>
                <a:ea typeface="华文楷体" panose="02010600040101010101" charset="-122"/>
              </a:rPr>
              <a:t>金融机构的净金融投资也为正值但规模不，这并不意味着金融业对国民经缺乏影响，实际上金融机构作为资金融通的中介，其金融投资和金融负债规模都很大，只是二者之差的净值较小；</a:t>
            </a:r>
            <a:endParaRPr lang="en-US" altLang="zh-CN" sz="2200" dirty="0">
              <a:latin typeface="华文楷体" panose="02010600040101010101" charset="-122"/>
              <a:ea typeface="华文楷体" panose="02010600040101010101" charset="-122"/>
            </a:endParaRPr>
          </a:p>
          <a:p>
            <a:pPr marL="0" marR="0" indent="720000" algn="just">
              <a:lnSpc>
                <a:spcPct val="150000"/>
              </a:lnSpc>
              <a:buNone/>
            </a:pPr>
            <a:r>
              <a:rPr lang="zh-CN" altLang="en-US" sz="2200" dirty="0">
                <a:latin typeface="华文楷体" panose="02010600040101010101" charset="-122"/>
                <a:ea typeface="华文楷体" panose="02010600040101010101" charset="-122"/>
              </a:rPr>
              <a:t>政府的净金融投资仅特殊年份为正，多数年份为有负且变动剧烈；</a:t>
            </a:r>
            <a:endParaRPr lang="en-US" altLang="zh-CN" sz="2200" dirty="0">
              <a:latin typeface="华文楷体" panose="02010600040101010101" charset="-122"/>
              <a:ea typeface="华文楷体" panose="02010600040101010101" charset="-122"/>
            </a:endParaRPr>
          </a:p>
          <a:p>
            <a:pPr marL="0" marR="0" indent="720000" algn="just">
              <a:lnSpc>
                <a:spcPct val="150000"/>
              </a:lnSpc>
              <a:buNone/>
            </a:pPr>
            <a:r>
              <a:rPr lang="zh-CN" altLang="en-US" sz="2200" dirty="0">
                <a:latin typeface="华文楷体" panose="02010600040101010101" charset="-122"/>
                <a:ea typeface="华文楷体" panose="02010600040101010101" charset="-122"/>
              </a:rPr>
              <a:t>非金融企业部门的净金融投资始终为负且规模庞大，必须通过金融负债方式筹集资金。</a:t>
            </a:r>
            <a:endParaRPr lang="en-US" altLang="zh-CN" sz="2200" dirty="0">
              <a:latin typeface="华文楷体" panose="02010600040101010101" charset="-122"/>
              <a:ea typeface="华文楷体" panose="02010600040101010101" charset="-122"/>
            </a:endParaRPr>
          </a:p>
          <a:p>
            <a:pPr marL="0" marR="0" indent="720000" algn="just">
              <a:lnSpc>
                <a:spcPct val="150000"/>
              </a:lnSpc>
              <a:buNone/>
            </a:pPr>
            <a:r>
              <a:rPr lang="zh-CN" altLang="en-US" sz="2200" dirty="0">
                <a:latin typeface="华文楷体" panose="02010600040101010101" charset="-122"/>
                <a:ea typeface="华文楷体" panose="02010600040101010101" charset="-122"/>
              </a:rPr>
              <a:t>国民经济层面，各部门之间的金融投资与负债相互抵消，其净金融投资与</a:t>
            </a:r>
            <a:r>
              <a:rPr lang="en-US" altLang="zh-CN" sz="2200" dirty="0">
                <a:latin typeface="华文楷体" panose="02010600040101010101" charset="-122"/>
                <a:ea typeface="华文楷体" panose="02010600040101010101" charset="-122"/>
              </a:rPr>
              <a:t>GDP</a:t>
            </a:r>
            <a:r>
              <a:rPr lang="zh-CN" altLang="en-US" sz="2200" dirty="0">
                <a:latin typeface="华文楷体" panose="02010600040101010101" charset="-122"/>
                <a:ea typeface="华文楷体" panose="02010600040101010101" charset="-122"/>
              </a:rPr>
              <a:t>之比反映对国外的净金融投资水平，该指标绝大多数年份为正但规模不高，表明我国整体上呈资金结余状态。</a:t>
            </a:r>
          </a:p>
        </p:txBody>
      </p:sp>
    </p:spTree>
    <p:extLst>
      <p:ext uri="{BB962C8B-B14F-4D97-AF65-F5344CB8AC3E}">
        <p14:creationId xmlns:p14="http://schemas.microsoft.com/office/powerpoint/2010/main" val="16722315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3D01E9-8635-7EE3-3A1C-3268A5E8D2A0}"/>
            </a:ext>
          </a:extLst>
        </p:cNvPr>
        <p:cNvGrpSpPr/>
        <p:nvPr/>
      </p:nvGrpSpPr>
      <p:grpSpPr>
        <a:xfrm>
          <a:off x="0" y="0"/>
          <a:ext cx="0" cy="0"/>
          <a:chOff x="0" y="0"/>
          <a:chExt cx="0" cy="0"/>
        </a:xfrm>
      </p:grpSpPr>
      <p:sp>
        <p:nvSpPr>
          <p:cNvPr id="3" name="Rectangle 5">
            <a:extLst>
              <a:ext uri="{FF2B5EF4-FFF2-40B4-BE49-F238E27FC236}">
                <a16:creationId xmlns:a16="http://schemas.microsoft.com/office/drawing/2014/main" id="{70CB98CC-DFA6-E665-6316-A79948B01B4B}"/>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54FDD14F-4F5D-E723-AF13-BC2DFCD97E41}"/>
              </a:ext>
            </a:extLst>
          </p:cNvPr>
          <p:cNvSpPr txBox="1"/>
          <p:nvPr/>
        </p:nvSpPr>
        <p:spPr>
          <a:xfrm>
            <a:off x="775231" y="802303"/>
            <a:ext cx="10775950" cy="663949"/>
          </a:xfrm>
          <a:prstGeom prst="rect">
            <a:avLst/>
          </a:prstGeom>
        </p:spPr>
        <p:txBody>
          <a:bodyPr wrap="square">
            <a:noAutofit/>
          </a:bodyPr>
          <a:lstStyle/>
          <a:p>
            <a:pPr indent="252095" algn="just" defTabSz="266700">
              <a:lnSpc>
                <a:spcPct val="150000"/>
              </a:lnSpc>
              <a:spcBef>
                <a:spcPts val="700"/>
              </a:spcBef>
              <a:spcAft>
                <a:spcPct val="0"/>
              </a:spcAft>
            </a:pPr>
            <a:r>
              <a:rPr lang="zh-CN" altLang="en-US" sz="2600" b="1" dirty="0">
                <a:solidFill>
                  <a:schemeClr val="accent2"/>
                </a:solidFill>
                <a:latin typeface="华文楷体" panose="02010600040101010101" charset="-122"/>
                <a:ea typeface="华文楷体" panose="02010600040101010101" charset="-122"/>
                <a:cs typeface="华文楷体" panose="02010600040101010101" charset="-122"/>
              </a:rPr>
              <a:t>（四）中国储蓄</a:t>
            </a:r>
            <a:r>
              <a:rPr lang="en-US" altLang="zh-CN" sz="2600" b="1" dirty="0">
                <a:solidFill>
                  <a:schemeClr val="accent2"/>
                </a:solidFill>
                <a:latin typeface="华文楷体" panose="02010600040101010101" charset="-122"/>
                <a:ea typeface="华文楷体" panose="02010600040101010101" charset="-122"/>
                <a:cs typeface="华文楷体" panose="02010600040101010101" charset="-122"/>
              </a:rPr>
              <a:t>-</a:t>
            </a:r>
            <a:r>
              <a:rPr lang="zh-CN" altLang="en-US" sz="2600" b="1" dirty="0">
                <a:solidFill>
                  <a:schemeClr val="accent2"/>
                </a:solidFill>
                <a:latin typeface="华文楷体" panose="02010600040101010101" charset="-122"/>
                <a:ea typeface="华文楷体" panose="02010600040101010101" charset="-122"/>
                <a:cs typeface="华文楷体" panose="02010600040101010101" charset="-122"/>
              </a:rPr>
              <a:t>投资转化</a:t>
            </a: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a:extLst>
              <a:ext uri="{FF2B5EF4-FFF2-40B4-BE49-F238E27FC236}">
                <a16:creationId xmlns:a16="http://schemas.microsoft.com/office/drawing/2014/main" id="{397B4EFE-9056-D3EF-0030-056605A01CC5}"/>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8B1993D4-2A23-B763-993E-EAB5C6E2BDA9}"/>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24</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D9929649-3CE9-F364-4AC8-F535D5979FB5}"/>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二、资金流量数据分析</a:t>
            </a:r>
          </a:p>
        </p:txBody>
      </p:sp>
      <p:pic>
        <p:nvPicPr>
          <p:cNvPr id="6146" name="Picture 2">
            <a:extLst>
              <a:ext uri="{FF2B5EF4-FFF2-40B4-BE49-F238E27FC236}">
                <a16:creationId xmlns:a16="http://schemas.microsoft.com/office/drawing/2014/main" id="{2543032D-3847-D5D1-F112-07D372C4AC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8185" y="1573555"/>
            <a:ext cx="8644201" cy="4563729"/>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a:extLst>
              <a:ext uri="{FF2B5EF4-FFF2-40B4-BE49-F238E27FC236}">
                <a16:creationId xmlns:a16="http://schemas.microsoft.com/office/drawing/2014/main" id="{4484CC68-4018-1273-68FD-B99638D53E04}"/>
              </a:ext>
            </a:extLst>
          </p:cNvPr>
          <p:cNvSpPr txBox="1"/>
          <p:nvPr/>
        </p:nvSpPr>
        <p:spPr>
          <a:xfrm>
            <a:off x="2057348" y="6097776"/>
            <a:ext cx="6180666" cy="468270"/>
          </a:xfrm>
          <a:prstGeom prst="rect">
            <a:avLst/>
          </a:prstGeom>
          <a:noFill/>
        </p:spPr>
        <p:txBody>
          <a:bodyPr wrap="square">
            <a:spAutoFit/>
          </a:bodyPr>
          <a:lstStyle/>
          <a:p>
            <a:pPr marL="0" marR="0" algn="ctr">
              <a:lnSpc>
                <a:spcPct val="150000"/>
              </a:lnSpc>
              <a:spcAft>
                <a:spcPts val="600"/>
              </a:spcAft>
              <a:buNone/>
            </a:pPr>
            <a:r>
              <a:rPr lang="zh-CN" altLang="en-US" dirty="0">
                <a:latin typeface="华文楷体" panose="02010600040101010101" charset="-122"/>
                <a:ea typeface="华文楷体" panose="02010600040101010101" charset="-122"/>
              </a:rPr>
              <a:t>图</a:t>
            </a:r>
            <a:r>
              <a:rPr lang="en-US" altLang="zh-CN" dirty="0">
                <a:latin typeface="华文楷体" panose="02010600040101010101" charset="-122"/>
                <a:ea typeface="华文楷体" panose="02010600040101010101" charset="-122"/>
              </a:rPr>
              <a:t>13-4  </a:t>
            </a:r>
            <a:r>
              <a:rPr lang="zh-CN" altLang="en-US" dirty="0">
                <a:latin typeface="华文楷体" panose="02010600040101010101" charset="-122"/>
                <a:ea typeface="华文楷体" panose="02010600040101010101" charset="-122"/>
              </a:rPr>
              <a:t>中国国民经济总储蓄率与总投资率</a:t>
            </a:r>
          </a:p>
        </p:txBody>
      </p:sp>
      <p:sp>
        <p:nvSpPr>
          <p:cNvPr id="8" name="文本框 7">
            <a:extLst>
              <a:ext uri="{FF2B5EF4-FFF2-40B4-BE49-F238E27FC236}">
                <a16:creationId xmlns:a16="http://schemas.microsoft.com/office/drawing/2014/main" id="{D65230B9-9618-5E2C-9413-314BF8F672C3}"/>
              </a:ext>
            </a:extLst>
          </p:cNvPr>
          <p:cNvSpPr txBox="1"/>
          <p:nvPr/>
        </p:nvSpPr>
        <p:spPr>
          <a:xfrm>
            <a:off x="9736297" y="2885924"/>
            <a:ext cx="1912760" cy="1938992"/>
          </a:xfrm>
          <a:prstGeom prst="rect">
            <a:avLst/>
          </a:prstGeom>
          <a:noFill/>
        </p:spPr>
        <p:txBody>
          <a:bodyPr wrap="square">
            <a:spAutoFit/>
          </a:bodyPr>
          <a:lstStyle/>
          <a:p>
            <a:pPr marL="0" marR="0" indent="457200" algn="just">
              <a:buNone/>
            </a:pPr>
            <a:r>
              <a:rPr lang="zh-CN" altLang="en-US" sz="2000" dirty="0">
                <a:latin typeface="华文楷体" panose="02010600040101010101" charset="-122"/>
                <a:ea typeface="华文楷体" panose="02010600040101010101" charset="-122"/>
              </a:rPr>
              <a:t>我国的总储蓄率与总投资率（仅针对非金融投资）均有明显的周期波动特征。</a:t>
            </a:r>
          </a:p>
        </p:txBody>
      </p:sp>
    </p:spTree>
    <p:extLst>
      <p:ext uri="{BB962C8B-B14F-4D97-AF65-F5344CB8AC3E}">
        <p14:creationId xmlns:p14="http://schemas.microsoft.com/office/powerpoint/2010/main" val="35963834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9EDF4D-C42D-D4C6-4917-5AE42ADC4B91}"/>
            </a:ext>
          </a:extLst>
        </p:cNvPr>
        <p:cNvGrpSpPr/>
        <p:nvPr/>
      </p:nvGrpSpPr>
      <p:grpSpPr>
        <a:xfrm>
          <a:off x="0" y="0"/>
          <a:ext cx="0" cy="0"/>
          <a:chOff x="0" y="0"/>
          <a:chExt cx="0" cy="0"/>
        </a:xfrm>
      </p:grpSpPr>
      <p:sp>
        <p:nvSpPr>
          <p:cNvPr id="3" name="Rectangle 5">
            <a:extLst>
              <a:ext uri="{FF2B5EF4-FFF2-40B4-BE49-F238E27FC236}">
                <a16:creationId xmlns:a16="http://schemas.microsoft.com/office/drawing/2014/main" id="{2BADD219-444F-B995-F8B6-A8D7B2507865}"/>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A38E763B-F0C4-EFA7-BAD9-8A52BF74951B}"/>
              </a:ext>
            </a:extLst>
          </p:cNvPr>
          <p:cNvSpPr txBox="1"/>
          <p:nvPr/>
        </p:nvSpPr>
        <p:spPr>
          <a:xfrm>
            <a:off x="775231" y="802303"/>
            <a:ext cx="10775950" cy="663949"/>
          </a:xfrm>
          <a:prstGeom prst="rect">
            <a:avLst/>
          </a:prstGeom>
        </p:spPr>
        <p:txBody>
          <a:bodyPr wrap="square">
            <a:noAutofit/>
          </a:bodyPr>
          <a:lstStyle/>
          <a:p>
            <a:pPr indent="252095" algn="just" defTabSz="266700">
              <a:lnSpc>
                <a:spcPct val="150000"/>
              </a:lnSpc>
              <a:spcBef>
                <a:spcPts val="700"/>
              </a:spcBef>
              <a:spcAft>
                <a:spcPct val="0"/>
              </a:spcAft>
            </a:pPr>
            <a:r>
              <a:rPr lang="zh-CN" altLang="en-US" sz="2600" b="1" dirty="0">
                <a:solidFill>
                  <a:schemeClr val="accent2"/>
                </a:solidFill>
                <a:latin typeface="华文楷体" panose="02010600040101010101" charset="-122"/>
                <a:ea typeface="华文楷体" panose="02010600040101010101" charset="-122"/>
                <a:cs typeface="华文楷体" panose="02010600040101010101" charset="-122"/>
              </a:rPr>
              <a:t>（四）中国储蓄</a:t>
            </a:r>
            <a:r>
              <a:rPr lang="en-US" altLang="zh-CN" sz="2600" b="1" dirty="0">
                <a:solidFill>
                  <a:schemeClr val="accent2"/>
                </a:solidFill>
                <a:latin typeface="华文楷体" panose="02010600040101010101" charset="-122"/>
                <a:ea typeface="华文楷体" panose="02010600040101010101" charset="-122"/>
                <a:cs typeface="华文楷体" panose="02010600040101010101" charset="-122"/>
              </a:rPr>
              <a:t>-</a:t>
            </a:r>
            <a:r>
              <a:rPr lang="zh-CN" altLang="en-US" sz="2600" b="1" dirty="0">
                <a:solidFill>
                  <a:schemeClr val="accent2"/>
                </a:solidFill>
                <a:latin typeface="华文楷体" panose="02010600040101010101" charset="-122"/>
                <a:ea typeface="华文楷体" panose="02010600040101010101" charset="-122"/>
                <a:cs typeface="华文楷体" panose="02010600040101010101" charset="-122"/>
              </a:rPr>
              <a:t>投资转化</a:t>
            </a: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a:extLst>
              <a:ext uri="{FF2B5EF4-FFF2-40B4-BE49-F238E27FC236}">
                <a16:creationId xmlns:a16="http://schemas.microsoft.com/office/drawing/2014/main" id="{AAC7A39D-82A1-F42B-3B18-02627214B7C9}"/>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718D4A5F-F3CB-D0DF-6F1B-DBEAAB47ADF0}"/>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25</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002CC246-F459-8675-A5E7-93D19DBCC5C3}"/>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二、资金流量数据分析</a:t>
            </a:r>
          </a:p>
        </p:txBody>
      </p:sp>
      <p:graphicFrame>
        <p:nvGraphicFramePr>
          <p:cNvPr id="2" name="表格 1">
            <a:extLst>
              <a:ext uri="{FF2B5EF4-FFF2-40B4-BE49-F238E27FC236}">
                <a16:creationId xmlns:a16="http://schemas.microsoft.com/office/drawing/2014/main" id="{59D52DCA-CFA8-55AC-B62F-D39933AB0AD2}"/>
              </a:ext>
            </a:extLst>
          </p:cNvPr>
          <p:cNvGraphicFramePr>
            <a:graphicFrameLocks noGrp="1"/>
          </p:cNvGraphicFramePr>
          <p:nvPr>
            <p:extLst>
              <p:ext uri="{D42A27DB-BD31-4B8C-83A1-F6EECF244321}">
                <p14:modId xmlns:p14="http://schemas.microsoft.com/office/powerpoint/2010/main" val="1797869845"/>
              </p:ext>
            </p:extLst>
          </p:nvPr>
        </p:nvGraphicFramePr>
        <p:xfrm>
          <a:off x="861591" y="1815519"/>
          <a:ext cx="8756540" cy="4712592"/>
        </p:xfrm>
        <a:graphic>
          <a:graphicData uri="http://schemas.openxmlformats.org/drawingml/2006/table">
            <a:tbl>
              <a:tblPr>
                <a:tableStyleId>{5C22544A-7EE6-4342-B048-85BDC9FD1C3A}</a:tableStyleId>
              </a:tblPr>
              <a:tblGrid>
                <a:gridCol w="959954">
                  <a:extLst>
                    <a:ext uri="{9D8B030D-6E8A-4147-A177-3AD203B41FA5}">
                      <a16:colId xmlns:a16="http://schemas.microsoft.com/office/drawing/2014/main" val="2022662180"/>
                    </a:ext>
                  </a:extLst>
                </a:gridCol>
                <a:gridCol w="959954">
                  <a:extLst>
                    <a:ext uri="{9D8B030D-6E8A-4147-A177-3AD203B41FA5}">
                      <a16:colId xmlns:a16="http://schemas.microsoft.com/office/drawing/2014/main" val="3280158764"/>
                    </a:ext>
                  </a:extLst>
                </a:gridCol>
                <a:gridCol w="959954">
                  <a:extLst>
                    <a:ext uri="{9D8B030D-6E8A-4147-A177-3AD203B41FA5}">
                      <a16:colId xmlns:a16="http://schemas.microsoft.com/office/drawing/2014/main" val="1387759323"/>
                    </a:ext>
                  </a:extLst>
                </a:gridCol>
                <a:gridCol w="959954">
                  <a:extLst>
                    <a:ext uri="{9D8B030D-6E8A-4147-A177-3AD203B41FA5}">
                      <a16:colId xmlns:a16="http://schemas.microsoft.com/office/drawing/2014/main" val="2202158260"/>
                    </a:ext>
                  </a:extLst>
                </a:gridCol>
                <a:gridCol w="720390">
                  <a:extLst>
                    <a:ext uri="{9D8B030D-6E8A-4147-A177-3AD203B41FA5}">
                      <a16:colId xmlns:a16="http://schemas.microsoft.com/office/drawing/2014/main" val="2879163489"/>
                    </a:ext>
                  </a:extLst>
                </a:gridCol>
                <a:gridCol w="1039526">
                  <a:extLst>
                    <a:ext uri="{9D8B030D-6E8A-4147-A177-3AD203B41FA5}">
                      <a16:colId xmlns:a16="http://schemas.microsoft.com/office/drawing/2014/main" val="1092548453"/>
                    </a:ext>
                  </a:extLst>
                </a:gridCol>
                <a:gridCol w="1040374">
                  <a:extLst>
                    <a:ext uri="{9D8B030D-6E8A-4147-A177-3AD203B41FA5}">
                      <a16:colId xmlns:a16="http://schemas.microsoft.com/office/drawing/2014/main" val="2681182017"/>
                    </a:ext>
                  </a:extLst>
                </a:gridCol>
                <a:gridCol w="1040374">
                  <a:extLst>
                    <a:ext uri="{9D8B030D-6E8A-4147-A177-3AD203B41FA5}">
                      <a16:colId xmlns:a16="http://schemas.microsoft.com/office/drawing/2014/main" val="373427445"/>
                    </a:ext>
                  </a:extLst>
                </a:gridCol>
                <a:gridCol w="1076060">
                  <a:extLst>
                    <a:ext uri="{9D8B030D-6E8A-4147-A177-3AD203B41FA5}">
                      <a16:colId xmlns:a16="http://schemas.microsoft.com/office/drawing/2014/main" val="3045128537"/>
                    </a:ext>
                  </a:extLst>
                </a:gridCol>
              </a:tblGrid>
              <a:tr h="617125">
                <a:tc rowSpan="2">
                  <a:txBody>
                    <a:bodyPr/>
                    <a:lstStyle/>
                    <a:p>
                      <a:pPr marL="0" marR="0" algn="ctr">
                        <a:buNone/>
                      </a:pPr>
                      <a:r>
                        <a:rPr lang="zh-CN" altLang="en-US" sz="1400" kern="100" dirty="0">
                          <a:effectLst/>
                        </a:rPr>
                        <a:t>年份</a:t>
                      </a:r>
                      <a:endParaRPr lang="zh-CN" altLang="en-US" sz="1400" kern="100" dirty="0">
                        <a:effectLst/>
                        <a:latin typeface="Times New Roman" panose="02020603050405020304" pitchFamily="18" charset="0"/>
                      </a:endParaRPr>
                    </a:p>
                  </a:txBody>
                  <a:tcPr marL="68580" marR="68580" anchor="ctr"/>
                </a:tc>
                <a:tc gridSpan="5">
                  <a:txBody>
                    <a:bodyPr/>
                    <a:lstStyle/>
                    <a:p>
                      <a:pPr marL="0" marR="0" algn="ctr">
                        <a:buNone/>
                      </a:pPr>
                      <a:r>
                        <a:rPr lang="zh-CN" altLang="en-US" sz="1400" kern="100" dirty="0">
                          <a:effectLst/>
                        </a:rPr>
                        <a:t>各类方式占社会融资规模增量比重</a:t>
                      </a:r>
                      <a:endParaRPr lang="zh-CN" altLang="en-US" sz="1400" kern="100" dirty="0">
                        <a:effectLst/>
                        <a:latin typeface="Times New Roman" panose="02020603050405020304" pitchFamily="18" charset="0"/>
                      </a:endParaRPr>
                    </a:p>
                  </a:txBody>
                  <a:tcPr marL="68580" marR="6858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3">
                  <a:txBody>
                    <a:bodyPr/>
                    <a:lstStyle/>
                    <a:p>
                      <a:pPr marL="0" marR="0" algn="ctr">
                        <a:buNone/>
                      </a:pPr>
                      <a:r>
                        <a:rPr lang="zh-CN" altLang="en-US" sz="1400" kern="100" dirty="0">
                          <a:effectLst/>
                        </a:rPr>
                        <a:t>规模对比</a:t>
                      </a:r>
                      <a:endParaRPr lang="zh-CN" altLang="en-US" sz="1400" kern="100" dirty="0">
                        <a:effectLst/>
                        <a:latin typeface="Times New Roman" panose="02020603050405020304" pitchFamily="18" charset="0"/>
                      </a:endParaRPr>
                    </a:p>
                  </a:txBody>
                  <a:tcPr marL="68580" marR="68580" anchor="ct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335127942"/>
                  </a:ext>
                </a:extLst>
              </a:tr>
              <a:tr h="1009842">
                <a:tc vMerge="1">
                  <a:txBody>
                    <a:bodyPr/>
                    <a:lstStyle/>
                    <a:p>
                      <a:endParaRPr lang="zh-CN" altLang="en-US"/>
                    </a:p>
                  </a:txBody>
                  <a:tcPr/>
                </a:tc>
                <a:tc>
                  <a:txBody>
                    <a:bodyPr/>
                    <a:lstStyle/>
                    <a:p>
                      <a:pPr marL="0" marR="0" algn="ctr">
                        <a:buNone/>
                      </a:pPr>
                      <a:r>
                        <a:rPr lang="zh-CN" altLang="en-US" sz="1400" kern="100">
                          <a:effectLst/>
                        </a:rPr>
                        <a:t>间接融资</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zh-CN" altLang="en-US" sz="1400" kern="100">
                          <a:effectLst/>
                        </a:rPr>
                        <a:t>银行贷款</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zh-CN" altLang="en-US" sz="1400" kern="100">
                          <a:effectLst/>
                        </a:rPr>
                        <a:t>直接融资</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zh-CN" altLang="en-US" sz="1400" kern="100">
                          <a:effectLst/>
                        </a:rPr>
                        <a:t>股市</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zh-CN" altLang="en-US" sz="1400" kern="100" dirty="0">
                          <a:effectLst/>
                        </a:rPr>
                        <a:t>企业债</a:t>
                      </a:r>
                      <a:endParaRPr lang="zh-CN" altLang="en-US" sz="1400" kern="100" dirty="0">
                        <a:effectLst/>
                        <a:latin typeface="Times New Roman" panose="02020603050405020304" pitchFamily="18" charset="0"/>
                      </a:endParaRPr>
                    </a:p>
                  </a:txBody>
                  <a:tcPr marL="68580" marR="68580" anchor="ctr"/>
                </a:tc>
                <a:tc>
                  <a:txBody>
                    <a:bodyPr/>
                    <a:lstStyle/>
                    <a:p>
                      <a:pPr marL="0" marR="0" algn="ctr">
                        <a:buNone/>
                      </a:pPr>
                      <a:r>
                        <a:rPr lang="zh-CN" altLang="en-US" sz="1400" kern="100">
                          <a:effectLst/>
                        </a:rPr>
                        <a:t>直接</a:t>
                      </a:r>
                      <a:r>
                        <a:rPr lang="en-US" altLang="zh-CN" sz="1400" kern="100">
                          <a:effectLst/>
                        </a:rPr>
                        <a:t>/</a:t>
                      </a:r>
                      <a:r>
                        <a:rPr lang="zh-CN" altLang="en-US" sz="1400" kern="100">
                          <a:effectLst/>
                        </a:rPr>
                        <a:t>间接</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zh-CN" altLang="en-US" sz="1400" kern="100">
                          <a:effectLst/>
                        </a:rPr>
                        <a:t>股市</a:t>
                      </a:r>
                      <a:r>
                        <a:rPr lang="en-US" altLang="zh-CN" sz="1400" kern="100">
                          <a:effectLst/>
                        </a:rPr>
                        <a:t>/</a:t>
                      </a:r>
                      <a:r>
                        <a:rPr lang="zh-CN" altLang="en-US" sz="1400" kern="100">
                          <a:effectLst/>
                        </a:rPr>
                        <a:t>贷款</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zh-CN" altLang="en-US" sz="1400" kern="100">
                          <a:effectLst/>
                        </a:rPr>
                        <a:t>债券</a:t>
                      </a:r>
                      <a:r>
                        <a:rPr lang="en-US" altLang="zh-CN" sz="1400" kern="100">
                          <a:effectLst/>
                        </a:rPr>
                        <a:t>/</a:t>
                      </a:r>
                      <a:r>
                        <a:rPr lang="zh-CN" altLang="en-US" sz="1400" kern="100">
                          <a:effectLst/>
                        </a:rPr>
                        <a:t>贷款</a:t>
                      </a:r>
                      <a:endParaRPr lang="zh-CN" altLang="en-US" sz="14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3819594431"/>
                  </a:ext>
                </a:extLst>
              </a:tr>
              <a:tr h="617125">
                <a:tc>
                  <a:txBody>
                    <a:bodyPr/>
                    <a:lstStyle/>
                    <a:p>
                      <a:pPr marL="0" marR="0" algn="ctr">
                        <a:buNone/>
                      </a:pPr>
                      <a:r>
                        <a:rPr lang="en-US" altLang="zh-CN" sz="1400" kern="100">
                          <a:effectLst/>
                        </a:rPr>
                        <a:t>2002</a:t>
                      </a:r>
                      <a:endParaRPr lang="en-US" altLang="zh-CN"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92.9%</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91.9%</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7.1%</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3.1%</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1.8%</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7.6%</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dirty="0">
                          <a:effectLst/>
                        </a:rPr>
                        <a:t>3.4%</a:t>
                      </a:r>
                      <a:endParaRPr lang="zh-CN" altLang="en-US" sz="1400" kern="100" dirty="0">
                        <a:effectLst/>
                        <a:latin typeface="Times New Roman" panose="02020603050405020304" pitchFamily="18" charset="0"/>
                      </a:endParaRPr>
                    </a:p>
                  </a:txBody>
                  <a:tcPr marL="68580" marR="68580" anchor="ctr"/>
                </a:tc>
                <a:tc>
                  <a:txBody>
                    <a:bodyPr/>
                    <a:lstStyle/>
                    <a:p>
                      <a:pPr marL="0" marR="0" algn="ctr">
                        <a:buNone/>
                      </a:pPr>
                      <a:r>
                        <a:rPr lang="en-US" altLang="zh-CN" sz="1400" kern="100" dirty="0">
                          <a:effectLst/>
                        </a:rPr>
                        <a:t>2.0%</a:t>
                      </a:r>
                      <a:endParaRPr lang="zh-CN" altLang="en-US" sz="1400" kern="100" dirty="0">
                        <a:effectLst/>
                        <a:latin typeface="Times New Roman" panose="02020603050405020304" pitchFamily="18" charset="0"/>
                      </a:endParaRPr>
                    </a:p>
                  </a:txBody>
                  <a:tcPr marL="68580" marR="68580" anchor="ctr"/>
                </a:tc>
                <a:extLst>
                  <a:ext uri="{0D108BD9-81ED-4DB2-BD59-A6C34878D82A}">
                    <a16:rowId xmlns:a16="http://schemas.microsoft.com/office/drawing/2014/main" val="4191664692"/>
                  </a:ext>
                </a:extLst>
              </a:tr>
              <a:tr h="617125">
                <a:tc>
                  <a:txBody>
                    <a:bodyPr/>
                    <a:lstStyle/>
                    <a:p>
                      <a:pPr marL="0" marR="0" algn="ctr">
                        <a:buNone/>
                      </a:pPr>
                      <a:r>
                        <a:rPr lang="en-US" altLang="zh-CN" sz="1400" kern="100">
                          <a:effectLst/>
                        </a:rPr>
                        <a:t>2007</a:t>
                      </a:r>
                      <a:endParaRPr lang="en-US" altLang="zh-CN"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87.1%</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60.9%</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12.9%</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7.3%</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3.8%</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14.8%</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dirty="0">
                          <a:effectLst/>
                        </a:rPr>
                        <a:t>11.9%</a:t>
                      </a:r>
                      <a:endParaRPr lang="zh-CN" altLang="en-US" sz="1400" kern="100" dirty="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6.3%</a:t>
                      </a:r>
                      <a:endParaRPr lang="zh-CN" altLang="en-US" sz="14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3311389929"/>
                  </a:ext>
                </a:extLst>
              </a:tr>
              <a:tr h="617125">
                <a:tc>
                  <a:txBody>
                    <a:bodyPr/>
                    <a:lstStyle/>
                    <a:p>
                      <a:pPr marL="0" marR="0" algn="ctr">
                        <a:buNone/>
                      </a:pPr>
                      <a:r>
                        <a:rPr lang="en-US" altLang="zh-CN" sz="1400" kern="100">
                          <a:effectLst/>
                        </a:rPr>
                        <a:t>2012</a:t>
                      </a:r>
                      <a:endParaRPr lang="en-US" altLang="zh-CN"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80.8%</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52.0%</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19.2%</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1.6%</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14.3%</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23.7%</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dirty="0">
                          <a:effectLst/>
                        </a:rPr>
                        <a:t>3.1%</a:t>
                      </a:r>
                      <a:endParaRPr lang="zh-CN" altLang="en-US" sz="1400" kern="100" dirty="0">
                        <a:effectLst/>
                        <a:latin typeface="Times New Roman" panose="02020603050405020304" pitchFamily="18" charset="0"/>
                      </a:endParaRPr>
                    </a:p>
                  </a:txBody>
                  <a:tcPr marL="68580" marR="68580" anchor="ctr"/>
                </a:tc>
                <a:tc>
                  <a:txBody>
                    <a:bodyPr/>
                    <a:lstStyle/>
                    <a:p>
                      <a:pPr marL="0" marR="0" algn="ctr">
                        <a:buNone/>
                      </a:pPr>
                      <a:r>
                        <a:rPr lang="en-US" altLang="zh-CN" sz="1400" kern="100" dirty="0">
                          <a:effectLst/>
                        </a:rPr>
                        <a:t>27.5%</a:t>
                      </a:r>
                      <a:endParaRPr lang="zh-CN" altLang="en-US" sz="1400" kern="100" dirty="0">
                        <a:effectLst/>
                        <a:latin typeface="Times New Roman" panose="02020603050405020304" pitchFamily="18" charset="0"/>
                      </a:endParaRPr>
                    </a:p>
                  </a:txBody>
                  <a:tcPr marL="68580" marR="68580" anchor="ctr"/>
                </a:tc>
                <a:extLst>
                  <a:ext uri="{0D108BD9-81ED-4DB2-BD59-A6C34878D82A}">
                    <a16:rowId xmlns:a16="http://schemas.microsoft.com/office/drawing/2014/main" val="795857"/>
                  </a:ext>
                </a:extLst>
              </a:tr>
              <a:tr h="617125">
                <a:tc>
                  <a:txBody>
                    <a:bodyPr/>
                    <a:lstStyle/>
                    <a:p>
                      <a:pPr marL="0" marR="0" algn="ctr">
                        <a:buNone/>
                      </a:pPr>
                      <a:r>
                        <a:rPr lang="en-US" altLang="zh-CN" sz="1400" kern="100">
                          <a:effectLst/>
                        </a:rPr>
                        <a:t>2017</a:t>
                      </a:r>
                      <a:endParaRPr lang="en-US" altLang="zh-CN"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66.5%</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52.9%</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33.5%</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3.3%</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2.4%</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50.3%</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6.3%</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dirty="0">
                          <a:effectLst/>
                        </a:rPr>
                        <a:t>4.5%</a:t>
                      </a:r>
                      <a:endParaRPr lang="zh-CN" altLang="en-US" sz="1400" kern="100" dirty="0">
                        <a:effectLst/>
                        <a:latin typeface="Times New Roman" panose="02020603050405020304" pitchFamily="18" charset="0"/>
                      </a:endParaRPr>
                    </a:p>
                  </a:txBody>
                  <a:tcPr marL="68580" marR="68580" anchor="ctr"/>
                </a:tc>
                <a:extLst>
                  <a:ext uri="{0D108BD9-81ED-4DB2-BD59-A6C34878D82A}">
                    <a16:rowId xmlns:a16="http://schemas.microsoft.com/office/drawing/2014/main" val="1021312432"/>
                  </a:ext>
                </a:extLst>
              </a:tr>
              <a:tr h="617125">
                <a:tc>
                  <a:txBody>
                    <a:bodyPr/>
                    <a:lstStyle/>
                    <a:p>
                      <a:pPr marL="0" marR="0" algn="ctr">
                        <a:buNone/>
                      </a:pPr>
                      <a:r>
                        <a:rPr lang="en-US" altLang="zh-CN" sz="1400" kern="100">
                          <a:effectLst/>
                        </a:rPr>
                        <a:t>2022</a:t>
                      </a:r>
                      <a:endParaRPr lang="en-US" altLang="zh-CN"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61.9%</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65.3%</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38.1%</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3.7%</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6.4%</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61.6%</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a:effectLst/>
                        </a:rPr>
                        <a:t>5.6%</a:t>
                      </a:r>
                      <a:endParaRPr lang="zh-CN" altLang="en-US" sz="1400" kern="100">
                        <a:effectLst/>
                        <a:latin typeface="Times New Roman" panose="02020603050405020304" pitchFamily="18" charset="0"/>
                      </a:endParaRPr>
                    </a:p>
                  </a:txBody>
                  <a:tcPr marL="68580" marR="68580" anchor="ctr"/>
                </a:tc>
                <a:tc>
                  <a:txBody>
                    <a:bodyPr/>
                    <a:lstStyle/>
                    <a:p>
                      <a:pPr marL="0" marR="0" algn="ctr">
                        <a:buNone/>
                      </a:pPr>
                      <a:r>
                        <a:rPr lang="en-US" altLang="zh-CN" sz="1400" kern="100" dirty="0">
                          <a:effectLst/>
                        </a:rPr>
                        <a:t>9.8%</a:t>
                      </a:r>
                      <a:endParaRPr lang="zh-CN" altLang="en-US" sz="1400" kern="100" dirty="0">
                        <a:effectLst/>
                        <a:latin typeface="Times New Roman" panose="02020603050405020304" pitchFamily="18" charset="0"/>
                      </a:endParaRPr>
                    </a:p>
                  </a:txBody>
                  <a:tcPr marL="68580" marR="68580" anchor="ctr"/>
                </a:tc>
                <a:extLst>
                  <a:ext uri="{0D108BD9-81ED-4DB2-BD59-A6C34878D82A}">
                    <a16:rowId xmlns:a16="http://schemas.microsoft.com/office/drawing/2014/main" val="3630109613"/>
                  </a:ext>
                </a:extLst>
              </a:tr>
            </a:tbl>
          </a:graphicData>
        </a:graphic>
      </p:graphicFrame>
      <p:sp>
        <p:nvSpPr>
          <p:cNvPr id="7" name="文本框 6">
            <a:extLst>
              <a:ext uri="{FF2B5EF4-FFF2-40B4-BE49-F238E27FC236}">
                <a16:creationId xmlns:a16="http://schemas.microsoft.com/office/drawing/2014/main" id="{5215ED72-DDBD-661F-5B07-3E42C7130DC4}"/>
              </a:ext>
            </a:extLst>
          </p:cNvPr>
          <p:cNvSpPr txBox="1"/>
          <p:nvPr/>
        </p:nvSpPr>
        <p:spPr>
          <a:xfrm>
            <a:off x="9753991" y="2934490"/>
            <a:ext cx="2269065" cy="2287421"/>
          </a:xfrm>
          <a:prstGeom prst="rect">
            <a:avLst/>
          </a:prstGeom>
          <a:noFill/>
        </p:spPr>
        <p:txBody>
          <a:bodyPr wrap="square">
            <a:spAutoFit/>
          </a:bodyPr>
          <a:lstStyle/>
          <a:p>
            <a:pPr marL="0" marR="0" indent="457200" algn="just">
              <a:lnSpc>
                <a:spcPct val="120000"/>
              </a:lnSpc>
              <a:buNone/>
            </a:pPr>
            <a:r>
              <a:rPr lang="zh-CN" altLang="en-US" sz="2000" dirty="0">
                <a:latin typeface="华文楷体" panose="02010600040101010101" charset="-122"/>
                <a:ea typeface="华文楷体" panose="02010600040101010101" charset="-122"/>
              </a:rPr>
              <a:t>我国股票市场发展滞后，股市筹资功能不强，对企业融资和经济高质量发展构成严重制约。</a:t>
            </a:r>
          </a:p>
        </p:txBody>
      </p:sp>
      <p:sp>
        <p:nvSpPr>
          <p:cNvPr id="13" name="文本框 12">
            <a:extLst>
              <a:ext uri="{FF2B5EF4-FFF2-40B4-BE49-F238E27FC236}">
                <a16:creationId xmlns:a16="http://schemas.microsoft.com/office/drawing/2014/main" id="{F7C59D49-7812-BA85-1F2C-C96722F09146}"/>
              </a:ext>
            </a:extLst>
          </p:cNvPr>
          <p:cNvSpPr txBox="1"/>
          <p:nvPr/>
        </p:nvSpPr>
        <p:spPr>
          <a:xfrm>
            <a:off x="1855311" y="1456220"/>
            <a:ext cx="6769100" cy="369332"/>
          </a:xfrm>
          <a:prstGeom prst="rect">
            <a:avLst/>
          </a:prstGeom>
          <a:noFill/>
        </p:spPr>
        <p:txBody>
          <a:bodyPr wrap="square">
            <a:spAutoFit/>
          </a:bodyPr>
          <a:lstStyle/>
          <a:p>
            <a:pPr marL="0" marR="0" algn="just">
              <a:buNone/>
            </a:pPr>
            <a:r>
              <a:rPr lang="zh-CN" altLang="en-US" dirty="0">
                <a:latin typeface="华文楷体" panose="02010600040101010101" charset="-122"/>
                <a:ea typeface="华文楷体" panose="02010600040101010101" charset="-122"/>
              </a:rPr>
              <a:t>表</a:t>
            </a:r>
            <a:r>
              <a:rPr lang="en-US" altLang="zh-CN" dirty="0">
                <a:latin typeface="华文楷体" panose="02010600040101010101" charset="-122"/>
                <a:ea typeface="华文楷体" panose="02010600040101010101" charset="-122"/>
              </a:rPr>
              <a:t>13-6  </a:t>
            </a:r>
            <a:r>
              <a:rPr lang="zh-CN" altLang="en-US" dirty="0">
                <a:latin typeface="华文楷体" panose="02010600040101010101" charset="-122"/>
                <a:ea typeface="华文楷体" panose="02010600040101010101" charset="-122"/>
              </a:rPr>
              <a:t>中国社会融资规模增量的项目构成及相互对比（单位：</a:t>
            </a:r>
            <a:r>
              <a:rPr lang="en-US" altLang="zh-CN" dirty="0">
                <a:latin typeface="华文楷体" panose="02010600040101010101" charset="-122"/>
                <a:ea typeface="华文楷体" panose="02010600040101010101" charset="-122"/>
              </a:rPr>
              <a:t>%</a:t>
            </a:r>
            <a:r>
              <a:rPr lang="zh-CN" altLang="en-US" dirty="0">
                <a:latin typeface="华文楷体" panose="02010600040101010101" charset="-122"/>
                <a:ea typeface="华文楷体" panose="02010600040101010101" charset="-122"/>
              </a:rPr>
              <a:t>）</a:t>
            </a:r>
          </a:p>
        </p:txBody>
      </p:sp>
    </p:spTree>
    <p:extLst>
      <p:ext uri="{BB962C8B-B14F-4D97-AF65-F5344CB8AC3E}">
        <p14:creationId xmlns:p14="http://schemas.microsoft.com/office/powerpoint/2010/main" val="35040297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微信图片_2025-08-21_135334_841"/>
          <p:cNvPicPr>
            <a:picLocks noChangeAspect="1"/>
          </p:cNvPicPr>
          <p:nvPr/>
        </p:nvPicPr>
        <p:blipFill>
          <a:blip r:embed="rId2"/>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3" name="矩形 2"/>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26</a:t>
            </a:fld>
            <a:endParaRPr lang="zh-CN" altLang="en-US" sz="2000" dirty="0">
              <a:solidFill>
                <a:schemeClr val="tx1"/>
              </a:solidFill>
            </a:endParaRPr>
          </a:p>
        </p:txBody>
      </p:sp>
      <p:sp>
        <p:nvSpPr>
          <p:cNvPr id="6"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三节  货币供求数量均衡分析</a:t>
            </a:r>
            <a:endParaRPr lang="en-US" altLang="zh-CN" sz="3600" dirty="0">
              <a:latin typeface="楷体" panose="02010609060101010101" charset="-122"/>
              <a:ea typeface="楷体" panose="02010609060101010101" charset="-122"/>
              <a:cs typeface="楷体" panose="02010609060101010101" charset="-122"/>
              <a:sym typeface="+mn-ea"/>
            </a:endParaRPr>
          </a:p>
        </p:txBody>
      </p:sp>
      <p:sp>
        <p:nvSpPr>
          <p:cNvPr id="7" name="Rectangle 9"/>
          <p:cNvSpPr txBox="1">
            <a:spLocks noChangeArrowheads="1"/>
          </p:cNvSpPr>
          <p:nvPr/>
        </p:nvSpPr>
        <p:spPr>
          <a:xfrm>
            <a:off x="1992769" y="2451975"/>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一、货币需求与货币供应</a:t>
            </a:r>
            <a:br>
              <a:rPr lang="zh-CN" altLang="en-US" sz="3600" b="1" dirty="0">
                <a:solidFill>
                  <a:srgbClr val="0070C0"/>
                </a:solidFill>
                <a:latin typeface="楷体" panose="02010609060101010101" charset="-122"/>
                <a:ea typeface="楷体" panose="02010609060101010101" charset="-122"/>
                <a:sym typeface="+mn-ea"/>
              </a:rPr>
            </a:br>
            <a:r>
              <a:rPr lang="zh-CN" altLang="en-US" sz="3600" b="1" dirty="0">
                <a:solidFill>
                  <a:srgbClr val="0070C0"/>
                </a:solidFill>
                <a:latin typeface="楷体" panose="02010609060101010101" charset="-122"/>
                <a:ea typeface="楷体" panose="02010609060101010101" charset="-122"/>
                <a:sym typeface="+mn-ea"/>
              </a:rPr>
              <a:t>二、中国货币需求量变动的因素分析</a:t>
            </a:r>
            <a:br>
              <a:rPr lang="zh-CN" altLang="en-US" sz="3600" b="1" dirty="0">
                <a:solidFill>
                  <a:srgbClr val="0070C0"/>
                </a:solidFill>
                <a:latin typeface="楷体" panose="02010609060101010101" charset="-122"/>
                <a:ea typeface="楷体" panose="02010609060101010101" charset="-122"/>
                <a:sym typeface="+mn-ea"/>
              </a:rPr>
            </a:br>
            <a:r>
              <a:rPr lang="zh-CN" altLang="en-US" sz="3600" b="1" dirty="0">
                <a:solidFill>
                  <a:srgbClr val="0070C0"/>
                </a:solidFill>
                <a:latin typeface="楷体" panose="02010609060101010101" charset="-122"/>
                <a:ea typeface="楷体" panose="02010609060101010101" charset="-122"/>
                <a:sym typeface="+mn-ea"/>
              </a:rPr>
              <a:t>三、中国货币供应量与经济增长关系</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文本框 5"/>
              <p:cNvSpPr txBox="1"/>
              <p:nvPr/>
            </p:nvSpPr>
            <p:spPr>
              <a:xfrm>
                <a:off x="782851" y="816425"/>
                <a:ext cx="11113770" cy="5584377"/>
              </a:xfrm>
              <a:prstGeom prst="rect">
                <a:avLst/>
              </a:prstGeom>
            </p:spPr>
            <p:txBody>
              <a:bodyPr wrap="square">
                <a:noAutofit/>
              </a:bodyPr>
              <a:lstStyle/>
              <a:p>
                <a:pPr indent="252095" algn="just" defTabSz="266700">
                  <a:lnSpc>
                    <a:spcPct val="20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a:t>
                </a:r>
                <a:r>
                  <a:rPr lang="zh-CN" altLang="en-US" sz="2800" b="1" dirty="0">
                    <a:solidFill>
                      <a:schemeClr val="accent2"/>
                    </a:solidFill>
                    <a:latin typeface="华文楷体" panose="02010600040101010101" charset="-122"/>
                    <a:ea typeface="华文楷体" panose="02010600040101010101" charset="-122"/>
                  </a:rPr>
                  <a:t>货币需求量决定</a:t>
                </a:r>
              </a:p>
              <a:p>
                <a:pPr marL="0" indent="457200" algn="just" defTabSz="266700">
                  <a:lnSpc>
                    <a:spcPct val="200000"/>
                  </a:lnSpc>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货币需求是货币政策选择的出发点。此处基于弗里德曼的货币数量论进行分析，其货币需求函数为：</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457200" algn="ctr" defTabSz="266700">
                  <a:lnSpc>
                    <a:spcPct val="200000"/>
                  </a:lnSpc>
                  <a:spcAft>
                    <a:spcPct val="0"/>
                  </a:spcAft>
                </a:pPr>
                <a14:m>
                  <m:oMath xmlns:m="http://schemas.openxmlformats.org/officeDocument/2006/math">
                    <m:f>
                      <m:fPr>
                        <m:type m:val="skw"/>
                        <m:ctrlPr>
                          <a:rPr lang="zh-CN" altLang="en-US" sz="2400" i="1" dirty="0" smtClean="0">
                            <a:latin typeface="Cambria Math" panose="02040503050406030204" pitchFamily="18" charset="0"/>
                          </a:rPr>
                        </m:ctrlPr>
                      </m:fPr>
                      <m:num>
                        <m:r>
                          <a:rPr lang="zh-CN" altLang="en-US" sz="2400" i="1" dirty="0">
                            <a:latin typeface="Cambria Math" panose="02040503050406030204" pitchFamily="18" charset="0"/>
                          </a:rPr>
                          <m:t>𝑀</m:t>
                        </m:r>
                      </m:num>
                      <m:den>
                        <m:r>
                          <a:rPr lang="zh-CN" altLang="en-US" sz="2400" i="1" dirty="0" smtClean="0">
                            <a:latin typeface="Cambria Math" panose="02040503050406030204" pitchFamily="18" charset="0"/>
                          </a:rPr>
                          <m:t>𝑃</m:t>
                        </m:r>
                      </m:den>
                    </m:f>
                    <m:r>
                      <a:rPr lang="zh-CN" altLang="en-US" sz="2400" i="0" dirty="0">
                        <a:latin typeface="Cambria Math" panose="02040503050406030204" pitchFamily="18" charset="0"/>
                      </a:rPr>
                      <m:t>=</m:t>
                    </m:r>
                    <m:r>
                      <a:rPr lang="zh-CN" altLang="en-US" sz="2400" i="1" dirty="0">
                        <a:latin typeface="Cambria Math" panose="02040503050406030204" pitchFamily="18" charset="0"/>
                      </a:rPr>
                      <m:t>𝑓</m:t>
                    </m:r>
                    <m:d>
                      <m:dPr>
                        <m:ctrlPr>
                          <a:rPr lang="zh-CN" altLang="en-US" sz="2400" i="1" dirty="0">
                            <a:latin typeface="Cambria Math" panose="02040503050406030204" pitchFamily="18" charset="0"/>
                          </a:rPr>
                        </m:ctrlPr>
                      </m:dPr>
                      <m:e>
                        <m:r>
                          <a:rPr lang="zh-CN" altLang="en-US" sz="2400" i="1" dirty="0">
                            <a:latin typeface="Cambria Math" panose="02040503050406030204" pitchFamily="18" charset="0"/>
                          </a:rPr>
                          <m:t>𝑦</m:t>
                        </m:r>
                        <m:r>
                          <a:rPr lang="zh-CN" altLang="en-US" sz="2400" i="0" dirty="0">
                            <a:latin typeface="Cambria Math" panose="02040503050406030204" pitchFamily="18" charset="0"/>
                          </a:rPr>
                          <m:t>,</m:t>
                        </m:r>
                        <m:r>
                          <a:rPr lang="zh-CN" altLang="en-US" sz="2400" i="1" dirty="0">
                            <a:latin typeface="Cambria Math" panose="02040503050406030204" pitchFamily="18" charset="0"/>
                          </a:rPr>
                          <m:t>𝑤</m:t>
                        </m:r>
                        <m:r>
                          <a:rPr lang="zh-CN" altLang="en-US" sz="2400" i="0" dirty="0">
                            <a:latin typeface="Cambria Math" panose="02040503050406030204" pitchFamily="18" charset="0"/>
                          </a:rPr>
                          <m:t>,</m:t>
                        </m:r>
                        <m:r>
                          <a:rPr lang="zh-CN" altLang="en-US" sz="2400" i="1" dirty="0">
                            <a:latin typeface="Cambria Math" panose="02040503050406030204" pitchFamily="18" charset="0"/>
                          </a:rPr>
                          <m:t>𝑟𝑚</m:t>
                        </m:r>
                        <m:r>
                          <a:rPr lang="zh-CN" altLang="en-US" sz="2400" i="0" dirty="0">
                            <a:latin typeface="Cambria Math" panose="02040503050406030204" pitchFamily="18" charset="0"/>
                          </a:rPr>
                          <m:t>,</m:t>
                        </m:r>
                        <m:r>
                          <a:rPr lang="zh-CN" altLang="en-US" sz="2400" i="1" dirty="0">
                            <a:latin typeface="Cambria Math" panose="02040503050406030204" pitchFamily="18" charset="0"/>
                          </a:rPr>
                          <m:t>𝑟𝑝</m:t>
                        </m:r>
                        <m:r>
                          <a:rPr lang="zh-CN" altLang="en-US" sz="2400" i="0" dirty="0">
                            <a:latin typeface="Cambria Math" panose="02040503050406030204" pitchFamily="18" charset="0"/>
                          </a:rPr>
                          <m:t>,</m:t>
                        </m:r>
                        <m:r>
                          <a:rPr lang="zh-CN" altLang="en-US" sz="2400" i="1" dirty="0">
                            <a:latin typeface="Cambria Math" panose="02040503050406030204" pitchFamily="18" charset="0"/>
                          </a:rPr>
                          <m:t>𝑟</m:t>
                        </m:r>
                        <m:r>
                          <a:rPr lang="zh-CN" altLang="en-US" sz="2400" i="0" dirty="0">
                            <a:latin typeface="Cambria Math" panose="02040503050406030204" pitchFamily="18" charset="0"/>
                          </a:rPr>
                          <m:t>ⅇ,</m:t>
                        </m:r>
                        <m:r>
                          <a:rPr lang="en-US" altLang="zh-CN" sz="2400" i="1" dirty="0">
                            <a:latin typeface="Cambria Math" panose="02040503050406030204" pitchFamily="18" charset="0"/>
                          </a:rPr>
                          <m:t>𝑔𝑝</m:t>
                        </m:r>
                        <m:r>
                          <a:rPr lang="zh-CN" altLang="en-US" sz="2400" i="0" dirty="0">
                            <a:latin typeface="Cambria Math" panose="02040503050406030204" pitchFamily="18" charset="0"/>
                          </a:rPr>
                          <m:t>,</m:t>
                        </m:r>
                        <m:r>
                          <a:rPr lang="zh-CN" altLang="en-US" sz="2400" i="1" dirty="0">
                            <a:latin typeface="Cambria Math" panose="02040503050406030204" pitchFamily="18" charset="0"/>
                          </a:rPr>
                          <m:t>𝑢</m:t>
                        </m:r>
                      </m:e>
                    </m:d>
                  </m:oMath>
                </a14:m>
                <a:r>
                  <a:rPr lang="zh-CN" altLang="en-US" sz="2400"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dirty="0">
                    <a:latin typeface="Times New Roman" panose="02020603050405020304" pitchFamily="18" charset="0"/>
                    <a:ea typeface="华文楷体" panose="02010600040101010101" charset="-122"/>
                    <a:cs typeface="Times New Roman" panose="02020603050405020304" pitchFamily="18" charset="0"/>
                  </a:rPr>
                  <a:t>13.1</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marL="0" indent="457200" algn="just" defTabSz="266700">
                  <a:lnSpc>
                    <a:spcPct val="200000"/>
                  </a:lnSpc>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经济中的实际货币量，等于名义货币量</a:t>
                </a:r>
                <a:r>
                  <a:rPr lang="en-US" altLang="zh-CN" sz="2400" dirty="0">
                    <a:latin typeface="Times New Roman" panose="02020603050405020304" pitchFamily="18" charset="0"/>
                    <a:ea typeface="华文楷体" panose="02010600040101010101" charset="-122"/>
                    <a:cs typeface="Times New Roman" panose="02020603050405020304" pitchFamily="18" charset="0"/>
                  </a:rPr>
                  <a:t>M</a:t>
                </a:r>
                <a:r>
                  <a:rPr lang="zh-CN" altLang="en-US" sz="2400" dirty="0">
                    <a:latin typeface="Times New Roman" panose="02020603050405020304" pitchFamily="18" charset="0"/>
                    <a:ea typeface="华文楷体" panose="02010600040101010101" charset="-122"/>
                    <a:cs typeface="Times New Roman" panose="02020603050405020304" pitchFamily="18" charset="0"/>
                  </a:rPr>
                  <a:t>除以物价指数</a:t>
                </a:r>
                <a:r>
                  <a:rPr lang="en-US" altLang="zh-CN" sz="2400" dirty="0">
                    <a:latin typeface="Times New Roman" panose="02020603050405020304" pitchFamily="18" charset="0"/>
                    <a:ea typeface="华文楷体" panose="02010600040101010101" charset="-122"/>
                    <a:cs typeface="Times New Roman" panose="02020603050405020304" pitchFamily="18" charset="0"/>
                  </a:rPr>
                  <a:t>P</a:t>
                </a:r>
                <a:r>
                  <a:rPr lang="zh-CN" altLang="en-US" sz="2400" dirty="0">
                    <a:latin typeface="Times New Roman" panose="02020603050405020304" pitchFamily="18" charset="0"/>
                    <a:ea typeface="华文楷体" panose="02010600040101010101" charset="-122"/>
                    <a:cs typeface="Times New Roman" panose="02020603050405020304" pitchFamily="18" charset="0"/>
                  </a:rPr>
                  <a:t>。其影响因素众多：实际国民收入</a:t>
                </a:r>
                <a:r>
                  <a:rPr lang="en-US" altLang="zh-CN" sz="2400" dirty="0">
                    <a:latin typeface="Times New Roman" panose="02020603050405020304" pitchFamily="18" charset="0"/>
                    <a:ea typeface="华文楷体" panose="02010600040101010101" charset="-122"/>
                    <a:cs typeface="Times New Roman" panose="02020603050405020304" pitchFamily="18" charset="0"/>
                  </a:rPr>
                  <a:t>y</a:t>
                </a:r>
                <a:r>
                  <a:rPr lang="zh-CN" altLang="en-US" sz="2400" dirty="0">
                    <a:latin typeface="Times New Roman" panose="02020603050405020304" pitchFamily="18" charset="0"/>
                    <a:ea typeface="华文楷体" panose="02010600040101010101" charset="-122"/>
                    <a:cs typeface="Times New Roman" panose="02020603050405020304" pitchFamily="18" charset="0"/>
                  </a:rPr>
                  <a:t>、社会总财富</a:t>
                </a:r>
                <a:r>
                  <a:rPr lang="en-US" altLang="zh-CN" sz="2400" dirty="0">
                    <a:latin typeface="Times New Roman" panose="02020603050405020304" pitchFamily="18" charset="0"/>
                    <a:ea typeface="华文楷体" panose="02010600040101010101" charset="-122"/>
                    <a:cs typeface="Times New Roman" panose="02020603050405020304" pitchFamily="18" charset="0"/>
                  </a:rPr>
                  <a:t>w</a:t>
                </a:r>
                <a:r>
                  <a:rPr lang="zh-CN" altLang="en-US" sz="2400" dirty="0">
                    <a:latin typeface="Times New Roman" panose="02020603050405020304" pitchFamily="18" charset="0"/>
                    <a:ea typeface="华文楷体" panose="02010600040101010101" charset="-122"/>
                    <a:cs typeface="Times New Roman" panose="02020603050405020304" pitchFamily="18" charset="0"/>
                  </a:rPr>
                  <a:t>、货币预期收益率</a:t>
                </a:r>
                <a:r>
                  <a:rPr lang="en-US" altLang="zh-CN" sz="2400" dirty="0">
                    <a:latin typeface="Times New Roman" panose="02020603050405020304" pitchFamily="18" charset="0"/>
                    <a:ea typeface="华文楷体" panose="02010600040101010101" charset="-122"/>
                    <a:cs typeface="Times New Roman" panose="02020603050405020304" pitchFamily="18" charset="0"/>
                  </a:rPr>
                  <a:t>rm</a:t>
                </a:r>
                <a:r>
                  <a:rPr lang="zh-CN" altLang="en-US" sz="2400" dirty="0">
                    <a:latin typeface="Times New Roman" panose="02020603050405020304" pitchFamily="18" charset="0"/>
                    <a:ea typeface="华文楷体" panose="02010600040101010101" charset="-122"/>
                    <a:cs typeface="Times New Roman" panose="02020603050405020304" pitchFamily="18" charset="0"/>
                  </a:rPr>
                  <a:t>、债券预期收益率</a:t>
                </a:r>
                <a:r>
                  <a:rPr lang="en-US" altLang="zh-CN" sz="2400" dirty="0" err="1">
                    <a:latin typeface="Times New Roman" panose="02020603050405020304" pitchFamily="18" charset="0"/>
                    <a:ea typeface="华文楷体" panose="02010600040101010101" charset="-122"/>
                    <a:cs typeface="Times New Roman" panose="02020603050405020304" pitchFamily="18" charset="0"/>
                  </a:rPr>
                  <a:t>rp</a:t>
                </a:r>
                <a:r>
                  <a:rPr lang="zh-CN" altLang="en-US" sz="2400" dirty="0">
                    <a:latin typeface="Times New Roman" panose="02020603050405020304" pitchFamily="18" charset="0"/>
                    <a:ea typeface="华文楷体" panose="02010600040101010101" charset="-122"/>
                    <a:cs typeface="Times New Roman" panose="02020603050405020304" pitchFamily="18" charset="0"/>
                  </a:rPr>
                  <a:t>、股票预期收益率</a:t>
                </a:r>
                <a:r>
                  <a:rPr lang="en-US" altLang="zh-CN" sz="2400" dirty="0">
                    <a:latin typeface="Times New Roman" panose="02020603050405020304" pitchFamily="18" charset="0"/>
                    <a:ea typeface="华文楷体" panose="02010600040101010101" charset="-122"/>
                    <a:cs typeface="Times New Roman" panose="02020603050405020304" pitchFamily="18" charset="0"/>
                  </a:rPr>
                  <a:t>re</a:t>
                </a:r>
                <a:r>
                  <a:rPr lang="zh-CN" altLang="en-US" sz="2400" dirty="0">
                    <a:latin typeface="Times New Roman" panose="02020603050405020304" pitchFamily="18" charset="0"/>
                    <a:ea typeface="华文楷体" panose="02010600040101010101" charset="-122"/>
                    <a:cs typeface="Times New Roman" panose="02020603050405020304" pitchFamily="18" charset="0"/>
                  </a:rPr>
                  <a:t>、物质资产预期收益率</a:t>
                </a:r>
                <a:r>
                  <a:rPr lang="en-US" altLang="zh-CN" sz="2400" dirty="0" err="1">
                    <a:latin typeface="Times New Roman" panose="02020603050405020304" pitchFamily="18" charset="0"/>
                    <a:ea typeface="华文楷体" panose="02010600040101010101" charset="-122"/>
                    <a:cs typeface="Times New Roman" panose="02020603050405020304" pitchFamily="18" charset="0"/>
                  </a:rPr>
                  <a:t>gp</a:t>
                </a:r>
                <a:r>
                  <a:rPr lang="zh-CN" altLang="en-US" sz="2400" dirty="0">
                    <a:latin typeface="Times New Roman" panose="02020603050405020304" pitchFamily="18" charset="0"/>
                    <a:ea typeface="华文楷体" panose="02010600040101010101" charset="-122"/>
                    <a:cs typeface="Times New Roman" panose="02020603050405020304" pitchFamily="18" charset="0"/>
                  </a:rPr>
                  <a:t>；其他潜在影响因素以</a:t>
                </a:r>
                <a:r>
                  <a:rPr lang="en-US" altLang="zh-CN" sz="2400" dirty="0">
                    <a:latin typeface="Times New Roman" panose="02020603050405020304" pitchFamily="18" charset="0"/>
                    <a:ea typeface="华文楷体" panose="02010600040101010101" charset="-122"/>
                    <a:cs typeface="Times New Roman" panose="02020603050405020304" pitchFamily="18" charset="0"/>
                  </a:rPr>
                  <a:t>u</a:t>
                </a:r>
                <a:r>
                  <a:rPr lang="zh-CN" altLang="en-US" sz="2400" dirty="0">
                    <a:latin typeface="Times New Roman" panose="02020603050405020304" pitchFamily="18" charset="0"/>
                    <a:ea typeface="华文楷体" panose="02010600040101010101" charset="-122"/>
                    <a:cs typeface="Times New Roman" panose="02020603050405020304" pitchFamily="18" charset="0"/>
                  </a:rPr>
                  <a:t>表示。</a:t>
                </a:r>
              </a:p>
            </p:txBody>
          </p:sp>
        </mc:Choice>
        <mc:Fallback xmlns="">
          <p:sp>
            <p:nvSpPr>
              <p:cNvPr id="6" name="文本框 5"/>
              <p:cNvSpPr txBox="1">
                <a:spLocks noRot="1" noChangeAspect="1" noMove="1" noResize="1" noEditPoints="1" noAdjustHandles="1" noChangeArrowheads="1" noChangeShapeType="1" noTextEdit="1"/>
              </p:cNvSpPr>
              <p:nvPr/>
            </p:nvSpPr>
            <p:spPr>
              <a:xfrm>
                <a:off x="782851" y="816425"/>
                <a:ext cx="11113770" cy="5584377"/>
              </a:xfrm>
              <a:prstGeom prst="rect">
                <a:avLst/>
              </a:prstGeom>
              <a:blipFill>
                <a:blip r:embed="rId2"/>
                <a:stretch>
                  <a:fillRect l="-822" r="-3509"/>
                </a:stretch>
              </a:blipFill>
            </p:spPr>
            <p:txBody>
              <a:bodyPr/>
              <a:lstStyle/>
              <a:p>
                <a:r>
                  <a:rPr lang="zh-CN" altLang="en-US">
                    <a:noFill/>
                  </a:rPr>
                  <a:t> </a:t>
                </a:r>
              </a:p>
            </p:txBody>
          </p:sp>
        </mc:Fallback>
      </mc:AlternateContent>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27</a:t>
            </a:fld>
            <a:endParaRPr lang="zh-CN" altLang="en-US" sz="2000" dirty="0">
              <a:solidFill>
                <a:schemeClr val="tx1"/>
              </a:solidFill>
            </a:endParaRPr>
          </a:p>
        </p:txBody>
      </p:sp>
      <p:sp>
        <p:nvSpPr>
          <p:cNvPr id="9" name="Rectangle 4" descr="浅色上对角线"/>
          <p:cNvSpPr>
            <a:spLocks noChangeArrowheads="1"/>
          </p:cNvSpPr>
          <p:nvPr/>
        </p:nvSpPr>
        <p:spPr bwMode="auto">
          <a:xfrm>
            <a:off x="861591" y="107576"/>
            <a:ext cx="6216542"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一、货币需求与货币供应</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blinds(horizontal)">
                                      <p:cBhvr>
                                        <p:cTn id="10" dur="500"/>
                                        <p:tgtEl>
                                          <p:spTgt spid="6">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blinds(horizontal)">
                                      <p:cBhvr>
                                        <p:cTn id="13" dur="500"/>
                                        <p:tgtEl>
                                          <p:spTgt spid="6">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6">
                                            <p:txEl>
                                              <p:pRg st="3" end="3"/>
                                            </p:txEl>
                                          </p:spTgt>
                                        </p:tgtEl>
                                        <p:attrNameLst>
                                          <p:attrName>style.visibility</p:attrName>
                                        </p:attrNameLst>
                                      </p:cBhvr>
                                      <p:to>
                                        <p:strVal val="visible"/>
                                      </p:to>
                                    </p:set>
                                    <p:animEffect transition="in" filter="blinds(horizontal)">
                                      <p:cBhvr>
                                        <p:cTn id="18"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715417" y="771525"/>
            <a:ext cx="11186408" cy="5847484"/>
          </a:xfrm>
          <a:prstGeom prst="rect">
            <a:avLst/>
          </a:prstGeom>
        </p:spPr>
        <p:txBody>
          <a:bodyPr wrap="square">
            <a:noAutofit/>
          </a:bodyPr>
          <a:lstStyle/>
          <a:p>
            <a:pPr marL="0" indent="252095" algn="just" defTabSz="266700">
              <a:lnSpc>
                <a:spcPct val="150000"/>
              </a:lnSpc>
              <a:spcAft>
                <a:spcPct val="0"/>
              </a:spcAft>
            </a:pPr>
            <a:r>
              <a:rPr lang="en-US" altLang="zh-CN" sz="22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（二）货币供应量层次</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457200" algn="just" defTabSz="266700">
              <a:lnSpc>
                <a:spcPct val="180000"/>
              </a:lnSpc>
              <a:spcAft>
                <a:spcPct val="0"/>
              </a:spcAft>
            </a:pPr>
            <a:r>
              <a:rPr lang="zh-CN" altLang="en-US" sz="2200" dirty="0">
                <a:latin typeface="华文楷体" panose="02010600040101010101" charset="-122"/>
                <a:ea typeface="华文楷体" panose="02010600040101010101" charset="-122"/>
                <a:cs typeface="华文楷体" panose="02010600040101010101" charset="-122"/>
              </a:rPr>
              <a:t>货币供应量是指一国在某一时点上流通手段和支付手段的总和，其本质上是一个社会信用总量指标。货币供应量可以按照流动性强弱划分为不同层次。</a:t>
            </a:r>
            <a:endParaRPr lang="en-US" altLang="zh-CN" sz="2200" dirty="0">
              <a:latin typeface="华文楷体" panose="02010600040101010101" charset="-122"/>
              <a:ea typeface="华文楷体" panose="02010600040101010101" charset="-122"/>
              <a:cs typeface="华文楷体" panose="02010600040101010101" charset="-122"/>
            </a:endParaRPr>
          </a:p>
          <a:p>
            <a:pPr marL="0" indent="457200" algn="just" defTabSz="266700">
              <a:lnSpc>
                <a:spcPct val="180000"/>
              </a:lnSpc>
              <a:spcAft>
                <a:spcPct val="0"/>
              </a:spcAft>
            </a:pPr>
            <a:r>
              <a:rPr lang="zh-CN" altLang="en-US" sz="2200" dirty="0">
                <a:latin typeface="华文楷体" panose="02010600040101010101" charset="-122"/>
                <a:ea typeface="华文楷体" panose="02010600040101010101" charset="-122"/>
                <a:cs typeface="华文楷体" panose="02010600040101010101" charset="-122"/>
              </a:rPr>
              <a:t>借鉴国际通行原则，并结合我国国情，我国现行货币统计制度将货币供应量划分为三个层次：</a:t>
            </a:r>
            <a:endParaRPr lang="en-US" altLang="zh-CN" sz="2200" dirty="0">
              <a:latin typeface="华文楷体" panose="02010600040101010101" charset="-122"/>
              <a:ea typeface="华文楷体" panose="02010600040101010101" charset="-122"/>
              <a:cs typeface="华文楷体" panose="02010600040101010101" charset="-122"/>
            </a:endParaRPr>
          </a:p>
          <a:p>
            <a:pPr marL="0" indent="457200" algn="just" defTabSz="266700">
              <a:lnSpc>
                <a:spcPct val="180000"/>
              </a:lnSpc>
              <a:spcAft>
                <a:spcPct val="0"/>
              </a:spcAft>
            </a:pPr>
            <a:r>
              <a:rPr lang="zh-CN" altLang="en-US" sz="2200" dirty="0">
                <a:latin typeface="华文楷体" panose="02010600040101010101" charset="-122"/>
                <a:ea typeface="华文楷体" panose="02010600040101010101" charset="-122"/>
                <a:cs typeface="华文楷体" panose="02010600040101010101" charset="-122"/>
              </a:rPr>
              <a:t>第一层次仅包含流通中的现金，属于基础货币，记为</a:t>
            </a:r>
            <a:r>
              <a:rPr lang="en-US" altLang="zh-CN" sz="2200" dirty="0" err="1">
                <a:latin typeface="华文楷体" panose="02010600040101010101" charset="-122"/>
                <a:ea typeface="华文楷体" panose="02010600040101010101" charset="-122"/>
                <a:cs typeface="华文楷体" panose="02010600040101010101" charset="-122"/>
              </a:rPr>
              <a:t>M0</a:t>
            </a:r>
            <a:r>
              <a:rPr lang="zh-CN" altLang="en-US" sz="2200" dirty="0">
                <a:latin typeface="华文楷体" panose="02010600040101010101" charset="-122"/>
                <a:ea typeface="华文楷体" panose="02010600040101010101" charset="-122"/>
                <a:cs typeface="华文楷体" panose="02010600040101010101" charset="-122"/>
              </a:rPr>
              <a:t>。</a:t>
            </a:r>
            <a:endParaRPr lang="en-US" altLang="zh-CN" sz="2200" dirty="0">
              <a:latin typeface="华文楷体" panose="02010600040101010101" charset="-122"/>
              <a:ea typeface="华文楷体" panose="02010600040101010101" charset="-122"/>
              <a:cs typeface="华文楷体" panose="02010600040101010101" charset="-122"/>
            </a:endParaRPr>
          </a:p>
          <a:p>
            <a:pPr marL="0" indent="457200" algn="just" defTabSz="266700">
              <a:lnSpc>
                <a:spcPct val="180000"/>
              </a:lnSpc>
              <a:spcAft>
                <a:spcPct val="0"/>
              </a:spcAft>
            </a:pPr>
            <a:r>
              <a:rPr lang="zh-CN" altLang="en-US" sz="2200" dirty="0">
                <a:latin typeface="华文楷体" panose="02010600040101010101" charset="-122"/>
                <a:ea typeface="华文楷体" panose="02010600040101010101" charset="-122"/>
                <a:cs typeface="华文楷体" panose="02010600040101010101" charset="-122"/>
              </a:rPr>
              <a:t>第二层次在</a:t>
            </a:r>
            <a:r>
              <a:rPr lang="en-US" altLang="zh-CN" sz="2200" dirty="0" err="1">
                <a:latin typeface="华文楷体" panose="02010600040101010101" charset="-122"/>
                <a:ea typeface="华文楷体" panose="02010600040101010101" charset="-122"/>
                <a:cs typeface="华文楷体" panose="02010600040101010101" charset="-122"/>
              </a:rPr>
              <a:t>M0</a:t>
            </a:r>
            <a:r>
              <a:rPr lang="zh-CN" altLang="en-US" sz="2200" dirty="0">
                <a:latin typeface="华文楷体" panose="02010600040101010101" charset="-122"/>
                <a:ea typeface="华文楷体" panose="02010600040101010101" charset="-122"/>
                <a:cs typeface="华文楷体" panose="02010600040101010101" charset="-122"/>
              </a:rPr>
              <a:t>基础上加入单位活期存款，称为狭义货币，记为</a:t>
            </a:r>
            <a:r>
              <a:rPr lang="en-US" altLang="zh-CN" sz="2200" dirty="0" err="1">
                <a:latin typeface="华文楷体" panose="02010600040101010101" charset="-122"/>
                <a:ea typeface="华文楷体" panose="02010600040101010101" charset="-122"/>
                <a:cs typeface="华文楷体" panose="02010600040101010101" charset="-122"/>
              </a:rPr>
              <a:t>M1</a:t>
            </a:r>
            <a:r>
              <a:rPr lang="zh-CN" altLang="en-US" sz="2200" dirty="0">
                <a:latin typeface="华文楷体" panose="02010600040101010101" charset="-122"/>
                <a:ea typeface="华文楷体" panose="02010600040101010101" charset="-122"/>
                <a:cs typeface="华文楷体" panose="02010600040101010101" charset="-122"/>
              </a:rPr>
              <a:t>。</a:t>
            </a:r>
            <a:endParaRPr lang="en-US" altLang="zh-CN" sz="2200" dirty="0">
              <a:latin typeface="华文楷体" panose="02010600040101010101" charset="-122"/>
              <a:ea typeface="华文楷体" panose="02010600040101010101" charset="-122"/>
              <a:cs typeface="华文楷体" panose="02010600040101010101" charset="-122"/>
            </a:endParaRPr>
          </a:p>
          <a:p>
            <a:pPr marL="0" indent="457200" algn="just" defTabSz="266700">
              <a:lnSpc>
                <a:spcPct val="180000"/>
              </a:lnSpc>
              <a:spcAft>
                <a:spcPct val="0"/>
              </a:spcAft>
            </a:pPr>
            <a:r>
              <a:rPr lang="zh-CN" altLang="en-US" sz="2200" dirty="0">
                <a:latin typeface="华文楷体" panose="02010600040101010101" charset="-122"/>
                <a:ea typeface="华文楷体" panose="02010600040101010101" charset="-122"/>
                <a:cs typeface="华文楷体" panose="02010600040101010101" charset="-122"/>
              </a:rPr>
              <a:t>第三层次在</a:t>
            </a:r>
            <a:r>
              <a:rPr lang="en-US" altLang="zh-CN" sz="2200" dirty="0" err="1">
                <a:latin typeface="华文楷体" panose="02010600040101010101" charset="-122"/>
                <a:ea typeface="华文楷体" panose="02010600040101010101" charset="-122"/>
                <a:cs typeface="华文楷体" panose="02010600040101010101" charset="-122"/>
              </a:rPr>
              <a:t>M1</a:t>
            </a:r>
            <a:r>
              <a:rPr lang="zh-CN" altLang="en-US" sz="2200" dirty="0">
                <a:latin typeface="华文楷体" panose="02010600040101010101" charset="-122"/>
                <a:ea typeface="华文楷体" panose="02010600040101010101" charset="-122"/>
                <a:cs typeface="华文楷体" panose="02010600040101010101" charset="-122"/>
              </a:rPr>
              <a:t>基础上增加单位定期存款、个人存款以及其他存款，称为广义货币，记为</a:t>
            </a:r>
            <a:r>
              <a:rPr lang="en-US" altLang="zh-CN" sz="2200" dirty="0" err="1">
                <a:latin typeface="华文楷体" panose="02010600040101010101" charset="-122"/>
                <a:ea typeface="华文楷体" panose="02010600040101010101" charset="-122"/>
                <a:cs typeface="华文楷体" panose="02010600040101010101" charset="-122"/>
              </a:rPr>
              <a:t>M2</a:t>
            </a:r>
            <a:r>
              <a:rPr lang="zh-CN" altLang="en-US" sz="2200" dirty="0">
                <a:latin typeface="华文楷体" panose="02010600040101010101" charset="-122"/>
                <a:ea typeface="华文楷体" panose="02010600040101010101" charset="-122"/>
                <a:cs typeface="华文楷体" panose="02010600040101010101" charset="-122"/>
              </a:rPr>
              <a:t>。广义货币与狭义货币之差（</a:t>
            </a:r>
            <a:r>
              <a:rPr lang="en-US" altLang="zh-CN" sz="2200" dirty="0" err="1">
                <a:latin typeface="华文楷体" panose="02010600040101010101" charset="-122"/>
                <a:ea typeface="华文楷体" panose="02010600040101010101" charset="-122"/>
                <a:cs typeface="华文楷体" panose="02010600040101010101" charset="-122"/>
              </a:rPr>
              <a:t>M2-M1</a:t>
            </a:r>
            <a:r>
              <a:rPr lang="zh-CN" altLang="en-US" sz="2200" dirty="0">
                <a:latin typeface="华文楷体" panose="02010600040101010101" charset="-122"/>
                <a:ea typeface="华文楷体" panose="02010600040101010101" charset="-122"/>
                <a:cs typeface="华文楷体" panose="02010600040101010101" charset="-122"/>
              </a:rPr>
              <a:t>），称为准货币。</a:t>
            </a:r>
          </a:p>
        </p:txBody>
      </p:sp>
      <p:sp>
        <p:nvSpPr>
          <p:cNvPr id="7"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28</a:t>
            </a:fld>
            <a:endParaRPr lang="zh-CN" altLang="en-US" sz="2000" dirty="0">
              <a:solidFill>
                <a:schemeClr val="tx1"/>
              </a:solidFill>
            </a:endParaRPr>
          </a:p>
        </p:txBody>
      </p:sp>
      <p:sp>
        <p:nvSpPr>
          <p:cNvPr id="8"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一、货币需求与货币供应</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圆角矩形 51"/>
          <p:cNvSpPr/>
          <p:nvPr/>
        </p:nvSpPr>
        <p:spPr>
          <a:xfrm>
            <a:off x="1817488"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4" name="标题 53"/>
          <p:cNvSpPr>
            <a:spLocks noGrp="1"/>
          </p:cNvSpPr>
          <p:nvPr>
            <p:ph type="ctrTitle"/>
          </p:nvPr>
        </p:nvSpPr>
        <p:spPr/>
        <p:txBody>
          <a:bodyPr/>
          <a:lstStyle/>
          <a:p>
            <a:endParaRPr lang="zh-CN" altLang="en-US"/>
          </a:p>
        </p:txBody>
      </p:sp>
      <p:pic>
        <p:nvPicPr>
          <p:cNvPr id="55" name="图片 54" descr="微信图片_2025-08-21_135334_841"/>
          <p:cNvPicPr>
            <a:picLocks noChangeAspect="1"/>
          </p:cNvPicPr>
          <p:nvPr/>
        </p:nvPicPr>
        <p:blipFill>
          <a:blip r:embed="rId2"/>
          <a:stretch>
            <a:fillRect/>
          </a:stretch>
        </p:blipFill>
        <p:spPr>
          <a:xfrm>
            <a:off x="500438" y="-72736"/>
            <a:ext cx="11691562" cy="6681355"/>
          </a:xfrm>
          <a:prstGeom prst="rect">
            <a:avLst/>
          </a:prstGeom>
        </p:spPr>
      </p:pic>
      <p:sp>
        <p:nvSpPr>
          <p:cNvPr id="4098"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indent="0" fontAlgn="auto">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第一节  宏观金融统计分析概述</a:t>
            </a:r>
            <a:endParaRPr lang="en-US" altLang="zh-CN" sz="3600" dirty="0">
              <a:latin typeface="楷体" panose="02010609060101010101" charset="-122"/>
              <a:ea typeface="楷体" panose="02010609060101010101" charset="-122"/>
              <a:cs typeface="楷体" panose="02010609060101010101" charset="-122"/>
              <a:sym typeface="+mn-ea"/>
            </a:endParaRPr>
          </a:p>
        </p:txBody>
      </p:sp>
      <p:sp>
        <p:nvSpPr>
          <p:cNvPr id="4"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2</a:t>
            </a:fld>
            <a:endParaRPr lang="zh-CN" altLang="en-US" sz="2000" dirty="0">
              <a:solidFill>
                <a:schemeClr val="tx1"/>
              </a:solidFill>
            </a:endParaRPr>
          </a:p>
        </p:txBody>
      </p:sp>
      <p:sp>
        <p:nvSpPr>
          <p:cNvPr id="5" name="Rectangle 9"/>
          <p:cNvSpPr txBox="1">
            <a:spLocks noChangeArrowheads="1"/>
          </p:cNvSpPr>
          <p:nvPr/>
        </p:nvSpPr>
        <p:spPr>
          <a:xfrm>
            <a:off x="1992769" y="2451975"/>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一、金融对宏观经济的作用</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二、金融统计的概念与分类</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三、宏观金融统计研究内容</a:t>
            </a:r>
            <a:endParaRPr lang="zh-CN" altLang="en-US" sz="3600" b="1" dirty="0">
              <a:solidFill>
                <a:srgbClr val="0070C0"/>
              </a:solidFill>
              <a:latin typeface="楷体" panose="02010609060101010101" charset="-122"/>
              <a:ea typeface="楷体" panose="02010609060101010101" charset="-122"/>
              <a:cs typeface="楷体" panose="02010609060101010101" charset="-122"/>
              <a:sym typeface="+mn-e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Text Box 4"/>
              <p:cNvSpPr txBox="1">
                <a:spLocks noChangeArrowheads="1"/>
              </p:cNvSpPr>
              <p:nvPr/>
            </p:nvSpPr>
            <p:spPr bwMode="auto">
              <a:xfrm>
                <a:off x="756816" y="856615"/>
                <a:ext cx="11164570" cy="5557520"/>
              </a:xfrm>
              <a:prstGeom prst="rect">
                <a:avLst/>
              </a:prstGeom>
              <a:solidFill>
                <a:schemeClr val="bg1"/>
              </a:solidFill>
              <a:ln w="9525">
                <a:noFill/>
                <a:miter lim="800000"/>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720000" algn="just" eaLnBrk="1" fontAlgn="auto" hangingPunct="1">
                  <a:lnSpc>
                    <a:spcPct val="150000"/>
                  </a:lnSpc>
                  <a:spcBef>
                    <a:spcPct val="50000"/>
                  </a:spcBef>
                </a:pPr>
                <a:r>
                  <a:rPr lang="zh-CN" altLang="en-US" sz="2200" dirty="0">
                    <a:latin typeface="Times New Roman" panose="02020603050405020304" pitchFamily="18" charset="0"/>
                    <a:ea typeface="华文楷体" panose="02010600040101010101" charset="-122"/>
                    <a:cs typeface="Times New Roman" panose="02020603050405020304" pitchFamily="18" charset="0"/>
                  </a:rPr>
                  <a:t>根据货币数量论构建货币需求模型，据以考察各类主要影响因素对货币需求量变动的影响。根据货币数量方程，货币需求量可以写作：</a:t>
                </a:r>
                <a:endParaRPr lang="en-US" altLang="zh-CN" sz="2200" dirty="0">
                  <a:latin typeface="Times New Roman" panose="02020603050405020304" pitchFamily="18" charset="0"/>
                  <a:ea typeface="华文楷体" panose="02010600040101010101" charset="-122"/>
                  <a:cs typeface="Times New Roman" panose="02020603050405020304" pitchFamily="18" charset="0"/>
                </a:endParaRPr>
              </a:p>
              <a:p>
                <a:pPr indent="720000" algn="ctr" eaLnBrk="1" fontAlgn="auto" hangingPunct="1">
                  <a:lnSpc>
                    <a:spcPct val="150000"/>
                  </a:lnSpc>
                  <a:spcBef>
                    <a:spcPct val="50000"/>
                  </a:spcBef>
                </a:pPr>
                <a14:m>
                  <m:oMath xmlns:m="http://schemas.openxmlformats.org/officeDocument/2006/math">
                    <m:r>
                      <a:rPr lang="en-US" altLang="zh-CN" sz="2200" b="0" i="1" smtClean="0">
                        <a:latin typeface="Cambria Math" panose="02040503050406030204" pitchFamily="18" charset="0"/>
                        <a:ea typeface="华文楷体" panose="02010600040101010101" charset="-122"/>
                        <a:cs typeface="Times New Roman" panose="02020603050405020304" pitchFamily="18" charset="0"/>
                      </a:rPr>
                      <m:t>𝑀</m:t>
                    </m:r>
                    <m:r>
                      <a:rPr lang="en-US" altLang="zh-CN" sz="2200" b="0" i="1" smtClean="0">
                        <a:latin typeface="Cambria Math" panose="02040503050406030204" pitchFamily="18" charset="0"/>
                        <a:ea typeface="华文楷体" panose="02010600040101010101" charset="-122"/>
                        <a:cs typeface="Times New Roman" panose="02020603050405020304" pitchFamily="18" charset="0"/>
                      </a:rPr>
                      <m:t>=</m:t>
                    </m:r>
                    <m:f>
                      <m:fPr>
                        <m:ctrlPr>
                          <a:rPr lang="en-US" altLang="zh-CN" sz="2200" b="0" i="1" smtClean="0">
                            <a:latin typeface="Cambria Math" panose="02040503050406030204" pitchFamily="18" charset="0"/>
                            <a:ea typeface="华文楷体" panose="02010600040101010101" charset="-122"/>
                            <a:cs typeface="Times New Roman" panose="02020603050405020304" pitchFamily="18" charset="0"/>
                          </a:rPr>
                        </m:ctrlPr>
                      </m:fPr>
                      <m:num>
                        <m:r>
                          <a:rPr lang="en-US" altLang="zh-CN" sz="2200" b="0" i="1" smtClean="0">
                            <a:latin typeface="Cambria Math" panose="02040503050406030204" pitchFamily="18" charset="0"/>
                            <a:ea typeface="华文楷体" panose="02010600040101010101" charset="-122"/>
                            <a:cs typeface="Times New Roman" panose="02020603050405020304" pitchFamily="18" charset="0"/>
                          </a:rPr>
                          <m:t>𝑄𝑃</m:t>
                        </m:r>
                      </m:num>
                      <m:den>
                        <m:r>
                          <a:rPr lang="en-US" altLang="zh-CN" sz="2200" b="0" i="1" smtClean="0">
                            <a:latin typeface="Cambria Math" panose="02040503050406030204" pitchFamily="18" charset="0"/>
                            <a:ea typeface="华文楷体" panose="02010600040101010101" charset="-122"/>
                            <a:cs typeface="Times New Roman" panose="02020603050405020304" pitchFamily="18" charset="0"/>
                          </a:rPr>
                          <m:t>𝑉</m:t>
                        </m:r>
                      </m:den>
                    </m:f>
                    <m:r>
                      <a:rPr lang="en-US" altLang="zh-CN" sz="2200" b="0" i="1" smtClean="0">
                        <a:latin typeface="Cambria Math" panose="02040503050406030204" pitchFamily="18" charset="0"/>
                        <a:ea typeface="华文楷体" panose="02010600040101010101" charset="-122"/>
                        <a:cs typeface="Times New Roman" panose="02020603050405020304" pitchFamily="18" charset="0"/>
                      </a:rPr>
                      <m:t>=</m:t>
                    </m:r>
                    <m:f>
                      <m:fPr>
                        <m:ctrlPr>
                          <a:rPr lang="en-US" altLang="zh-CN" sz="2200" b="0" i="1" smtClean="0">
                            <a:latin typeface="Cambria Math" panose="02040503050406030204" pitchFamily="18" charset="0"/>
                            <a:ea typeface="华文楷体" panose="02010600040101010101" charset="-122"/>
                            <a:cs typeface="Times New Roman" panose="02020603050405020304" pitchFamily="18" charset="0"/>
                          </a:rPr>
                        </m:ctrlPr>
                      </m:fPr>
                      <m:num>
                        <m:r>
                          <a:rPr lang="en-US" altLang="zh-CN" sz="2200" b="0" i="1" smtClean="0">
                            <a:latin typeface="Cambria Math" panose="02040503050406030204" pitchFamily="18" charset="0"/>
                            <a:ea typeface="华文楷体" panose="02010600040101010101" charset="-122"/>
                            <a:cs typeface="Times New Roman" panose="02020603050405020304" pitchFamily="18" charset="0"/>
                          </a:rPr>
                          <m:t>𝑌𝑃</m:t>
                        </m:r>
                      </m:num>
                      <m:den>
                        <m:r>
                          <a:rPr lang="en-US" altLang="zh-CN" sz="2200" b="0" i="1" smtClean="0">
                            <a:latin typeface="Cambria Math" panose="02040503050406030204" pitchFamily="18" charset="0"/>
                            <a:ea typeface="华文楷体" panose="02010600040101010101" charset="-122"/>
                            <a:cs typeface="Times New Roman" panose="02020603050405020304" pitchFamily="18" charset="0"/>
                          </a:rPr>
                          <m:t>𝑉</m:t>
                        </m:r>
                        <m:r>
                          <a:rPr lang="en-US" altLang="zh-CN" sz="2200" b="0" i="1" smtClean="0">
                            <a:latin typeface="Cambria Math" panose="02040503050406030204" pitchFamily="18" charset="0"/>
                            <a:ea typeface="华文楷体" panose="02010600040101010101" charset="-122"/>
                            <a:cs typeface="Times New Roman" panose="02020603050405020304" pitchFamily="18" charset="0"/>
                          </a:rPr>
                          <m:t>/</m:t>
                        </m:r>
                        <m:r>
                          <a:rPr lang="en-US" altLang="zh-CN" sz="2200" b="0" i="1" smtClean="0">
                            <a:latin typeface="Cambria Math" panose="02040503050406030204" pitchFamily="18" charset="0"/>
                            <a:ea typeface="华文楷体" panose="02010600040101010101" charset="-122"/>
                            <a:cs typeface="Times New Roman" panose="02020603050405020304" pitchFamily="18" charset="0"/>
                          </a:rPr>
                          <m:t>𝑎</m:t>
                        </m:r>
                      </m:den>
                    </m:f>
                  </m:oMath>
                </a14:m>
                <a:r>
                  <a:rPr lang="zh-CN" altLang="en-US" sz="2200" dirty="0">
                    <a:latin typeface="Times New Roman" panose="02020603050405020304" pitchFamily="18" charset="0"/>
                    <a:ea typeface="华文楷体" panose="02010600040101010101" charset="-122"/>
                    <a:cs typeface="Times New Roman" panose="02020603050405020304" pitchFamily="18" charset="0"/>
                  </a:rPr>
                  <a:t>                                   （</a:t>
                </a:r>
                <a:r>
                  <a:rPr lang="en-US" altLang="zh-CN" sz="2200" dirty="0">
                    <a:latin typeface="Times New Roman" panose="02020603050405020304" pitchFamily="18" charset="0"/>
                    <a:ea typeface="华文楷体" panose="02010600040101010101" charset="-122"/>
                    <a:cs typeface="Times New Roman" panose="02020603050405020304" pitchFamily="18" charset="0"/>
                  </a:rPr>
                  <a:t>13.2</a:t>
                </a:r>
                <a:r>
                  <a:rPr lang="zh-CN" altLang="en-US" sz="2200" dirty="0">
                    <a:latin typeface="Times New Roman" panose="02020603050405020304" pitchFamily="18" charset="0"/>
                    <a:ea typeface="华文楷体" panose="02010600040101010101" charset="-122"/>
                    <a:cs typeface="Times New Roman" panose="02020603050405020304" pitchFamily="18" charset="0"/>
                  </a:rPr>
                  <a:t>）</a:t>
                </a:r>
                <a:endParaRPr lang="en-US" altLang="zh-CN" sz="2200" dirty="0">
                  <a:latin typeface="Times New Roman" panose="02020603050405020304" pitchFamily="18" charset="0"/>
                  <a:ea typeface="华文楷体" panose="02010600040101010101" charset="-122"/>
                  <a:cs typeface="Times New Roman" panose="02020603050405020304" pitchFamily="18" charset="0"/>
                </a:endParaRPr>
              </a:p>
              <a:p>
                <a:pPr indent="720000" algn="just" eaLnBrk="1" fontAlgn="auto" hangingPunct="1">
                  <a:lnSpc>
                    <a:spcPct val="150000"/>
                  </a:lnSpc>
                  <a:spcBef>
                    <a:spcPct val="50000"/>
                  </a:spcBef>
                </a:pPr>
                <a:r>
                  <a:rPr lang="zh-CN" altLang="en-US" sz="2200" dirty="0">
                    <a:latin typeface="Times New Roman" panose="02020603050405020304" pitchFamily="18" charset="0"/>
                    <a:ea typeface="华文楷体" panose="02010600040101010101" charset="-122"/>
                    <a:cs typeface="Times New Roman" panose="02020603050405020304" pitchFamily="18" charset="0"/>
                  </a:rPr>
                  <a:t>其中，</a:t>
                </a:r>
                <a:r>
                  <a:rPr lang="en-US" altLang="zh-CN" sz="2200" dirty="0">
                    <a:latin typeface="Times New Roman" panose="02020603050405020304" pitchFamily="18" charset="0"/>
                    <a:ea typeface="华文楷体" panose="02010600040101010101" charset="-122"/>
                    <a:cs typeface="Times New Roman" panose="02020603050405020304" pitchFamily="18" charset="0"/>
                  </a:rPr>
                  <a:t>Q</a:t>
                </a:r>
                <a:r>
                  <a:rPr lang="zh-CN" altLang="en-US" sz="2200" dirty="0">
                    <a:latin typeface="Times New Roman" panose="02020603050405020304" pitchFamily="18" charset="0"/>
                    <a:ea typeface="华文楷体" panose="02010600040101010101" charset="-122"/>
                    <a:cs typeface="Times New Roman" panose="02020603050405020304" pitchFamily="18" charset="0"/>
                  </a:rPr>
                  <a:t>为全社会商品总量，</a:t>
                </a:r>
                <a:r>
                  <a:rPr lang="en-US" altLang="zh-CN" sz="2200" dirty="0">
                    <a:latin typeface="Times New Roman" panose="02020603050405020304" pitchFamily="18" charset="0"/>
                    <a:ea typeface="华文楷体" panose="02010600040101010101" charset="-122"/>
                    <a:cs typeface="Times New Roman" panose="02020603050405020304" pitchFamily="18" charset="0"/>
                  </a:rPr>
                  <a:t>P</a:t>
                </a:r>
                <a:r>
                  <a:rPr lang="zh-CN" altLang="en-US" sz="2200" dirty="0">
                    <a:latin typeface="Times New Roman" panose="02020603050405020304" pitchFamily="18" charset="0"/>
                    <a:ea typeface="华文楷体" panose="02010600040101010101" charset="-122"/>
                    <a:cs typeface="Times New Roman" panose="02020603050405020304" pitchFamily="18" charset="0"/>
                  </a:rPr>
                  <a:t>为商品价格，</a:t>
                </a:r>
                <a:r>
                  <a:rPr lang="en-US" altLang="zh-CN" sz="2200" dirty="0">
                    <a:latin typeface="Times New Roman" panose="02020603050405020304" pitchFamily="18" charset="0"/>
                    <a:ea typeface="华文楷体" panose="02010600040101010101" charset="-122"/>
                    <a:cs typeface="Times New Roman" panose="02020603050405020304" pitchFamily="18" charset="0"/>
                  </a:rPr>
                  <a:t>V</a:t>
                </a:r>
                <a:r>
                  <a:rPr lang="zh-CN" altLang="en-US" sz="2200" dirty="0">
                    <a:latin typeface="Times New Roman" panose="02020603050405020304" pitchFamily="18" charset="0"/>
                    <a:ea typeface="华文楷体" panose="02010600040101010101" charset="-122"/>
                    <a:cs typeface="Times New Roman" panose="02020603050405020304" pitchFamily="18" charset="0"/>
                  </a:rPr>
                  <a:t>为货币流通速度；</a:t>
                </a:r>
                <a:r>
                  <a:rPr lang="en-US" altLang="zh-CN" sz="2200" dirty="0">
                    <a:latin typeface="Times New Roman" panose="02020603050405020304" pitchFamily="18" charset="0"/>
                    <a:ea typeface="华文楷体" panose="02010600040101010101" charset="-122"/>
                    <a:cs typeface="Times New Roman" panose="02020603050405020304" pitchFamily="18" charset="0"/>
                  </a:rPr>
                  <a:t>Y</a:t>
                </a:r>
                <a:r>
                  <a:rPr lang="zh-CN" altLang="en-US" sz="2200" dirty="0">
                    <a:latin typeface="Times New Roman" panose="02020603050405020304" pitchFamily="18" charset="0"/>
                    <a:ea typeface="华文楷体" panose="02010600040101010101" charset="-122"/>
                    <a:cs typeface="Times New Roman" panose="02020603050405020304" pitchFamily="18" charset="0"/>
                  </a:rPr>
                  <a:t>为</a:t>
                </a:r>
                <a:r>
                  <a:rPr lang="en-US" altLang="zh-CN" sz="22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200" dirty="0">
                    <a:latin typeface="Times New Roman" panose="02020603050405020304" pitchFamily="18" charset="0"/>
                    <a:ea typeface="华文楷体" panose="02010600040101010101" charset="-122"/>
                    <a:cs typeface="Times New Roman" panose="02020603050405020304" pitchFamily="18" charset="0"/>
                  </a:rPr>
                  <a:t>，</a:t>
                </a:r>
                <a:r>
                  <a:rPr lang="en-US" altLang="zh-CN" sz="2200" dirty="0">
                    <a:latin typeface="Times New Roman" panose="02020603050405020304" pitchFamily="18" charset="0"/>
                    <a:ea typeface="华文楷体" panose="02010600040101010101" charset="-122"/>
                    <a:cs typeface="Times New Roman" panose="02020603050405020304" pitchFamily="18" charset="0"/>
                  </a:rPr>
                  <a:t>a=Q/Y</a:t>
                </a:r>
                <a:r>
                  <a:rPr lang="zh-CN" altLang="en-US" sz="2200" dirty="0">
                    <a:latin typeface="Times New Roman" panose="02020603050405020304" pitchFamily="18" charset="0"/>
                    <a:ea typeface="华文楷体" panose="02010600040101010101" charset="-122"/>
                    <a:cs typeface="Times New Roman" panose="02020603050405020304" pitchFamily="18" charset="0"/>
                  </a:rPr>
                  <a:t>代表商品率。为分解各类因素对货币需求变动的影响，将其改写成差分形式：</a:t>
                </a:r>
                <a:endParaRPr lang="en-US" altLang="zh-CN" sz="2200" dirty="0">
                  <a:latin typeface="Times New Roman" panose="02020603050405020304" pitchFamily="18" charset="0"/>
                  <a:ea typeface="华文楷体" panose="02010600040101010101" charset="-122"/>
                  <a:cs typeface="Times New Roman" panose="02020603050405020304" pitchFamily="18" charset="0"/>
                </a:endParaRPr>
              </a:p>
              <a:p>
                <a:pPr indent="720000" algn="ctr" eaLnBrk="1" fontAlgn="auto" hangingPunct="1">
                  <a:lnSpc>
                    <a:spcPct val="150000"/>
                  </a:lnSpc>
                  <a:spcBef>
                    <a:spcPct val="50000"/>
                  </a:spcBef>
                </a:pPr>
                <a14:m>
                  <m:oMath xmlns:m="http://schemas.openxmlformats.org/officeDocument/2006/math">
                    <m:f>
                      <m:fPr>
                        <m:ctrlPr>
                          <a:rPr lang="en-US" altLang="zh-CN" sz="2200" i="1" smtClean="0">
                            <a:latin typeface="Cambria Math" panose="02040503050406030204" pitchFamily="18" charset="0"/>
                            <a:ea typeface="华文楷体" panose="02010600040101010101" charset="-122"/>
                            <a:cs typeface="Times New Roman" panose="02020603050405020304" pitchFamily="18" charset="0"/>
                          </a:rPr>
                        </m:ctrlPr>
                      </m:fPr>
                      <m:num>
                        <m:r>
                          <a:rPr lang="en-US" altLang="zh-CN" sz="2200" i="1" smtClean="0">
                            <a:latin typeface="Cambria Math" panose="02040503050406030204" pitchFamily="18" charset="0"/>
                            <a:ea typeface="Cambria Math" panose="02040503050406030204" pitchFamily="18" charset="0"/>
                            <a:cs typeface="Times New Roman" panose="02020603050405020304" pitchFamily="18" charset="0"/>
                          </a:rPr>
                          <m:t>∆</m:t>
                        </m:r>
                        <m:r>
                          <a:rPr lang="en-US" altLang="zh-CN" sz="2200" b="0" i="1" smtClean="0">
                            <a:latin typeface="Cambria Math" panose="02040503050406030204" pitchFamily="18" charset="0"/>
                            <a:ea typeface="Cambria Math" panose="02040503050406030204" pitchFamily="18" charset="0"/>
                            <a:cs typeface="Times New Roman" panose="02020603050405020304" pitchFamily="18" charset="0"/>
                          </a:rPr>
                          <m:t>𝑀</m:t>
                        </m:r>
                      </m:num>
                      <m:den>
                        <m:r>
                          <a:rPr lang="en-US" altLang="zh-CN" sz="2200" b="0" i="1" smtClean="0">
                            <a:latin typeface="Cambria Math" panose="02040503050406030204" pitchFamily="18" charset="0"/>
                            <a:ea typeface="华文楷体" panose="02010600040101010101" charset="-122"/>
                            <a:cs typeface="Times New Roman" panose="02020603050405020304" pitchFamily="18" charset="0"/>
                          </a:rPr>
                          <m:t>𝑀</m:t>
                        </m:r>
                      </m:den>
                    </m:f>
                    <m:r>
                      <a:rPr lang="en-US" altLang="zh-CN" sz="2200" b="0" i="1" smtClean="0">
                        <a:latin typeface="Cambria Math" panose="02040503050406030204" pitchFamily="18" charset="0"/>
                        <a:ea typeface="华文楷体" panose="02010600040101010101" charset="-122"/>
                        <a:cs typeface="Times New Roman" panose="02020603050405020304" pitchFamily="18" charset="0"/>
                      </a:rPr>
                      <m:t>=</m:t>
                    </m:r>
                    <m:f>
                      <m:fPr>
                        <m:ctrlPr>
                          <a:rPr lang="en-US" altLang="zh-CN" sz="2200" b="0" i="1" smtClean="0">
                            <a:latin typeface="Cambria Math" panose="02040503050406030204" pitchFamily="18" charset="0"/>
                            <a:ea typeface="华文楷体" panose="02010600040101010101" charset="-122"/>
                            <a:cs typeface="Times New Roman" panose="02020603050405020304" pitchFamily="18" charset="0"/>
                          </a:rPr>
                        </m:ctrlPr>
                      </m:fPr>
                      <m:num>
                        <m:r>
                          <a:rPr lang="en-US" altLang="zh-CN" sz="22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altLang="zh-CN" sz="2200" b="0" i="1" smtClean="0">
                            <a:latin typeface="Cambria Math" panose="02040503050406030204" pitchFamily="18" charset="0"/>
                            <a:ea typeface="Cambria Math" panose="02040503050406030204" pitchFamily="18" charset="0"/>
                            <a:cs typeface="Times New Roman" panose="02020603050405020304" pitchFamily="18" charset="0"/>
                          </a:rPr>
                          <m:t>𝑌</m:t>
                        </m:r>
                      </m:num>
                      <m:den>
                        <m:r>
                          <a:rPr lang="en-US" altLang="zh-CN" sz="2200" b="0" i="1" smtClean="0">
                            <a:latin typeface="Cambria Math" panose="02040503050406030204" pitchFamily="18" charset="0"/>
                            <a:ea typeface="华文楷体" panose="02010600040101010101" charset="-122"/>
                            <a:cs typeface="Times New Roman" panose="02020603050405020304" pitchFamily="18" charset="0"/>
                          </a:rPr>
                          <m:t>𝑌</m:t>
                        </m:r>
                      </m:den>
                    </m:f>
                    <m:r>
                      <a:rPr lang="en-US" altLang="zh-CN" sz="2200" b="0" i="1" smtClean="0">
                        <a:latin typeface="Cambria Math" panose="02040503050406030204" pitchFamily="18" charset="0"/>
                        <a:ea typeface="华文楷体" panose="02010600040101010101" charset="-122"/>
                        <a:cs typeface="Times New Roman" panose="02020603050405020304" pitchFamily="18" charset="0"/>
                      </a:rPr>
                      <m:t>+</m:t>
                    </m:r>
                    <m:f>
                      <m:fPr>
                        <m:ctrlPr>
                          <a:rPr lang="en-US" altLang="zh-CN" sz="2200" b="0" i="1" smtClean="0">
                            <a:latin typeface="Cambria Math" panose="02040503050406030204" pitchFamily="18" charset="0"/>
                            <a:ea typeface="华文楷体" panose="02010600040101010101" charset="-122"/>
                            <a:cs typeface="Times New Roman" panose="02020603050405020304" pitchFamily="18" charset="0"/>
                          </a:rPr>
                        </m:ctrlPr>
                      </m:fPr>
                      <m:num>
                        <m:r>
                          <a:rPr lang="en-US" altLang="zh-CN" sz="22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altLang="zh-CN" sz="2200" b="0" i="1" smtClean="0">
                            <a:latin typeface="Cambria Math" panose="02040503050406030204" pitchFamily="18" charset="0"/>
                            <a:ea typeface="Cambria Math" panose="02040503050406030204" pitchFamily="18" charset="0"/>
                            <a:cs typeface="Times New Roman" panose="02020603050405020304" pitchFamily="18" charset="0"/>
                          </a:rPr>
                          <m:t>𝑃</m:t>
                        </m:r>
                      </m:num>
                      <m:den>
                        <m:r>
                          <a:rPr lang="en-US" altLang="zh-CN" sz="2200" b="0" i="1" smtClean="0">
                            <a:latin typeface="Cambria Math" panose="02040503050406030204" pitchFamily="18" charset="0"/>
                            <a:ea typeface="华文楷体" panose="02010600040101010101" charset="-122"/>
                            <a:cs typeface="Times New Roman" panose="02020603050405020304" pitchFamily="18" charset="0"/>
                          </a:rPr>
                          <m:t>𝑃</m:t>
                        </m:r>
                      </m:den>
                    </m:f>
                    <m:r>
                      <a:rPr lang="en-US" altLang="zh-CN" sz="2200" b="0" i="1" smtClean="0">
                        <a:latin typeface="Cambria Math" panose="02040503050406030204" pitchFamily="18" charset="0"/>
                        <a:ea typeface="华文楷体" panose="02010600040101010101" charset="-122"/>
                        <a:cs typeface="Times New Roman" panose="02020603050405020304" pitchFamily="18" charset="0"/>
                      </a:rPr>
                      <m:t>−</m:t>
                    </m:r>
                    <m:f>
                      <m:fPr>
                        <m:ctrlPr>
                          <a:rPr lang="en-US" altLang="zh-CN" sz="2200" b="0" i="1" smtClean="0">
                            <a:latin typeface="Cambria Math" panose="02040503050406030204" pitchFamily="18" charset="0"/>
                            <a:ea typeface="华文楷体" panose="02010600040101010101" charset="-122"/>
                            <a:cs typeface="Times New Roman" panose="02020603050405020304" pitchFamily="18" charset="0"/>
                          </a:rPr>
                        </m:ctrlPr>
                      </m:fPr>
                      <m:num>
                        <m:r>
                          <a:rPr lang="en-US" altLang="zh-CN" sz="22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altLang="zh-CN" sz="2200" b="0" i="1" smtClean="0">
                            <a:latin typeface="Cambria Math" panose="02040503050406030204" pitchFamily="18" charset="0"/>
                            <a:ea typeface="Cambria Math" panose="02040503050406030204" pitchFamily="18" charset="0"/>
                            <a:cs typeface="Times New Roman" panose="02020603050405020304" pitchFamily="18" charset="0"/>
                          </a:rPr>
                          <m:t>𝑉</m:t>
                        </m:r>
                      </m:num>
                      <m:den>
                        <m:r>
                          <a:rPr lang="en-US" altLang="zh-CN" sz="2200" b="0" i="1" smtClean="0">
                            <a:latin typeface="Cambria Math" panose="02040503050406030204" pitchFamily="18" charset="0"/>
                            <a:ea typeface="华文楷体" panose="02010600040101010101" charset="-122"/>
                            <a:cs typeface="Times New Roman" panose="02020603050405020304" pitchFamily="18" charset="0"/>
                          </a:rPr>
                          <m:t>𝑉</m:t>
                        </m:r>
                      </m:den>
                    </m:f>
                    <m:r>
                      <a:rPr lang="en-US" altLang="zh-CN" sz="2200" b="0" i="1" smtClean="0">
                        <a:latin typeface="Cambria Math" panose="02040503050406030204" pitchFamily="18" charset="0"/>
                        <a:ea typeface="华文楷体" panose="02010600040101010101" charset="-122"/>
                        <a:cs typeface="Times New Roman" panose="02020603050405020304" pitchFamily="18" charset="0"/>
                      </a:rPr>
                      <m:t>+</m:t>
                    </m:r>
                    <m:f>
                      <m:fPr>
                        <m:ctrlPr>
                          <a:rPr lang="en-US" altLang="zh-CN" sz="2200" b="0" i="1" smtClean="0">
                            <a:latin typeface="Cambria Math" panose="02040503050406030204" pitchFamily="18" charset="0"/>
                            <a:ea typeface="华文楷体" panose="02010600040101010101" charset="-122"/>
                            <a:cs typeface="Times New Roman" panose="02020603050405020304" pitchFamily="18" charset="0"/>
                          </a:rPr>
                        </m:ctrlPr>
                      </m:fPr>
                      <m:num>
                        <m:r>
                          <a:rPr lang="en-US" altLang="zh-CN" sz="2200" b="0" i="1" smtClean="0">
                            <a:latin typeface="Cambria Math" panose="02040503050406030204" pitchFamily="18" charset="0"/>
                            <a:ea typeface="Cambria Math" panose="02040503050406030204" pitchFamily="18" charset="0"/>
                            <a:cs typeface="Times New Roman" panose="02020603050405020304" pitchFamily="18" charset="0"/>
                          </a:rPr>
                          <m:t>∆</m:t>
                        </m:r>
                        <m:r>
                          <m:rPr>
                            <m:sty m:val="p"/>
                          </m:rPr>
                          <a:rPr lang="en-US" altLang="zh-CN" sz="2200" i="1">
                            <a:latin typeface="Cambria Math" panose="02040503050406030204" pitchFamily="18" charset="0"/>
                            <a:ea typeface="Cambria Math" panose="02040503050406030204" pitchFamily="18" charset="0"/>
                            <a:cs typeface="Times New Roman" panose="02020603050405020304" pitchFamily="18" charset="0"/>
                          </a:rPr>
                          <m:t>a</m:t>
                        </m:r>
                      </m:num>
                      <m:den>
                        <m:r>
                          <m:rPr>
                            <m:sty m:val="p"/>
                          </m:rPr>
                          <a:rPr lang="en-US" altLang="zh-CN" sz="2200" i="1">
                            <a:latin typeface="Cambria Math" panose="02040503050406030204" pitchFamily="18" charset="0"/>
                            <a:ea typeface="华文楷体" panose="02010600040101010101" charset="-122"/>
                            <a:cs typeface="Times New Roman" panose="02020603050405020304" pitchFamily="18" charset="0"/>
                          </a:rPr>
                          <m:t>a</m:t>
                        </m:r>
                      </m:den>
                    </m:f>
                    <m:r>
                      <a:rPr lang="en-US" altLang="zh-CN" sz="2200" b="0" i="1" smtClean="0">
                        <a:latin typeface="Cambria Math" panose="02040503050406030204" pitchFamily="18" charset="0"/>
                        <a:ea typeface="华文楷体" panose="02010600040101010101" charset="-122"/>
                        <a:cs typeface="Times New Roman" panose="02020603050405020304" pitchFamily="18" charset="0"/>
                      </a:rPr>
                      <m:t>+</m:t>
                    </m:r>
                    <m:r>
                      <m:rPr>
                        <m:sty m:val="p"/>
                      </m:rPr>
                      <a:rPr lang="en-US" altLang="zh-CN" sz="2200" i="1">
                        <a:latin typeface="Cambria Math" panose="02040503050406030204" pitchFamily="18" charset="0"/>
                        <a:ea typeface="华文楷体" panose="02010600040101010101" charset="-122"/>
                        <a:cs typeface="Times New Roman" panose="02020603050405020304" pitchFamily="18" charset="0"/>
                      </a:rPr>
                      <m:t>e</m:t>
                    </m:r>
                  </m:oMath>
                </a14:m>
                <a:r>
                  <a:rPr lang="zh-CN" altLang="en-US" sz="2200" dirty="0">
                    <a:latin typeface="Times New Roman" panose="02020603050405020304" pitchFamily="18" charset="0"/>
                    <a:ea typeface="华文楷体" panose="02010600040101010101" charset="-122"/>
                    <a:cs typeface="Times New Roman" panose="02020603050405020304" pitchFamily="18" charset="0"/>
                  </a:rPr>
                  <a:t>              （</a:t>
                </a:r>
                <a:r>
                  <a:rPr lang="en-US" altLang="zh-CN" sz="2200" dirty="0">
                    <a:latin typeface="Times New Roman" panose="02020603050405020304" pitchFamily="18" charset="0"/>
                    <a:ea typeface="华文楷体" panose="02010600040101010101" charset="-122"/>
                    <a:cs typeface="Times New Roman" panose="02020603050405020304" pitchFamily="18" charset="0"/>
                  </a:rPr>
                  <a:t>13.3</a:t>
                </a:r>
                <a:r>
                  <a:rPr lang="zh-CN" altLang="en-US" sz="2200" dirty="0">
                    <a:latin typeface="Times New Roman" panose="02020603050405020304" pitchFamily="18" charset="0"/>
                    <a:ea typeface="华文楷体" panose="02010600040101010101" charset="-122"/>
                    <a:cs typeface="Times New Roman" panose="02020603050405020304" pitchFamily="18" charset="0"/>
                  </a:rPr>
                  <a:t>）</a:t>
                </a:r>
                <a:endParaRPr lang="en-US" altLang="zh-CN" sz="2200" dirty="0">
                  <a:latin typeface="Times New Roman" panose="02020603050405020304" pitchFamily="18" charset="0"/>
                  <a:ea typeface="华文楷体" panose="02010600040101010101" charset="-122"/>
                  <a:cs typeface="Times New Roman" panose="02020603050405020304" pitchFamily="18" charset="0"/>
                </a:endParaRPr>
              </a:p>
              <a:p>
                <a:pPr indent="720000" algn="just" eaLnBrk="1" fontAlgn="auto" hangingPunct="1">
                  <a:lnSpc>
                    <a:spcPct val="150000"/>
                  </a:lnSpc>
                  <a:spcBef>
                    <a:spcPct val="50000"/>
                  </a:spcBef>
                </a:pPr>
                <a:r>
                  <a:rPr lang="zh-CN" altLang="en-US" sz="2200" dirty="0">
                    <a:latin typeface="Times New Roman" panose="02020603050405020304" pitchFamily="18" charset="0"/>
                    <a:ea typeface="华文楷体" panose="02010600040101010101" charset="-122"/>
                    <a:cs typeface="Times New Roman" panose="02020603050405020304" pitchFamily="18" charset="0"/>
                  </a:rPr>
                  <a:t>其表明，货币需求量增长率等于经济增长率、物价变动率、商品率变化率之和减去货币流通速度变化率，等式中的剩余项</a:t>
                </a:r>
                <a:r>
                  <a:rPr lang="en-US" altLang="zh-CN" sz="2200" dirty="0">
                    <a:latin typeface="Times New Roman" panose="02020603050405020304" pitchFamily="18" charset="0"/>
                    <a:ea typeface="华文楷体" panose="02010600040101010101" charset="-122"/>
                    <a:cs typeface="Times New Roman" panose="02020603050405020304" pitchFamily="18" charset="0"/>
                  </a:rPr>
                  <a:t>e</a:t>
                </a:r>
                <a:r>
                  <a:rPr lang="zh-CN" altLang="en-US" sz="2200" dirty="0">
                    <a:latin typeface="Times New Roman" panose="02020603050405020304" pitchFamily="18" charset="0"/>
                    <a:ea typeface="华文楷体" panose="02010600040101010101" charset="-122"/>
                    <a:cs typeface="Times New Roman" panose="02020603050405020304" pitchFamily="18" charset="0"/>
                  </a:rPr>
                  <a:t>代表误差因素。</a:t>
                </a:r>
              </a:p>
            </p:txBody>
          </p:sp>
        </mc:Choice>
        <mc:Fallback xmlns="">
          <p:sp>
            <p:nvSpPr>
              <p:cNvPr id="8" name="Text Box 4"/>
              <p:cNvSpPr txBox="1">
                <a:spLocks noRot="1" noChangeAspect="1" noMove="1" noResize="1" noEditPoints="1" noAdjustHandles="1" noChangeArrowheads="1" noChangeShapeType="1" noTextEdit="1"/>
              </p:cNvSpPr>
              <p:nvPr/>
            </p:nvSpPr>
            <p:spPr bwMode="auto">
              <a:xfrm>
                <a:off x="756816" y="856615"/>
                <a:ext cx="11164570" cy="5557520"/>
              </a:xfrm>
              <a:prstGeom prst="rect">
                <a:avLst/>
              </a:prstGeom>
              <a:blipFill>
                <a:blip r:embed="rId2"/>
                <a:stretch>
                  <a:fillRect l="-710" r="-655"/>
                </a:stretch>
              </a:blipFill>
              <a:ln w="9525">
                <a:noFill/>
                <a:miter lim="800000"/>
              </a:ln>
            </p:spPr>
            <p:txBody>
              <a:bodyPr/>
              <a:lstStyle/>
              <a:p>
                <a:r>
                  <a:rPr lang="zh-CN" altLang="en-US">
                    <a:noFill/>
                  </a:rPr>
                  <a:t> </a:t>
                </a:r>
              </a:p>
            </p:txBody>
          </p:sp>
        </mc:Fallback>
      </mc:AlternateContent>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29</a:t>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6140342"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二、中国货币需求量变动的因素分析</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8">
                                            <p:txEl>
                                              <p:pRg st="1" end="1"/>
                                            </p:txEl>
                                          </p:spTgt>
                                        </p:tgtEl>
                                        <p:attrNameLst>
                                          <p:attrName>style.visibility</p:attrName>
                                        </p:attrNameLst>
                                      </p:cBhvr>
                                      <p:to>
                                        <p:strVal val="visible"/>
                                      </p:to>
                                    </p:set>
                                    <p:animEffect transition="in" filter="blinds(horizontal)">
                                      <p:cBhvr>
                                        <p:cTn id="10" dur="500"/>
                                        <p:tgtEl>
                                          <p:spTgt spid="8">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animEffect transition="in" filter="blinds(horizontal)">
                                      <p:cBhvr>
                                        <p:cTn id="13" dur="500"/>
                                        <p:tgtEl>
                                          <p:spTgt spid="8">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8">
                                            <p:txEl>
                                              <p:pRg st="3" end="3"/>
                                            </p:txEl>
                                          </p:spTgt>
                                        </p:tgtEl>
                                        <p:attrNameLst>
                                          <p:attrName>style.visibility</p:attrName>
                                        </p:attrNameLst>
                                      </p:cBhvr>
                                      <p:to>
                                        <p:strVal val="visible"/>
                                      </p:to>
                                    </p:set>
                                    <p:animEffect transition="in" filter="blinds(horizontal)">
                                      <p:cBhvr>
                                        <p:cTn id="18" dur="500"/>
                                        <p:tgtEl>
                                          <p:spTgt spid="8">
                                            <p:txEl>
                                              <p:pRg st="3" end="3"/>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8">
                                            <p:txEl>
                                              <p:pRg st="4" end="4"/>
                                            </p:txEl>
                                          </p:spTgt>
                                        </p:tgtEl>
                                        <p:attrNameLst>
                                          <p:attrName>style.visibility</p:attrName>
                                        </p:attrNameLst>
                                      </p:cBhvr>
                                      <p:to>
                                        <p:strVal val="visible"/>
                                      </p:to>
                                    </p:set>
                                    <p:animEffect transition="in" filter="blinds(horizontal)">
                                      <p:cBhvr>
                                        <p:cTn id="21" dur="5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9BB8AB-D68F-9B7A-860E-4CB4B6DFC3DD}"/>
            </a:ext>
          </a:extLst>
        </p:cNvPr>
        <p:cNvGrpSpPr/>
        <p:nvPr/>
      </p:nvGrpSpPr>
      <p:grpSpPr>
        <a:xfrm>
          <a:off x="0" y="0"/>
          <a:ext cx="0" cy="0"/>
          <a:chOff x="0" y="0"/>
          <a:chExt cx="0" cy="0"/>
        </a:xfrm>
      </p:grpSpPr>
      <p:sp>
        <p:nvSpPr>
          <p:cNvPr id="6" name="灯片编号占位符 6">
            <a:extLst>
              <a:ext uri="{FF2B5EF4-FFF2-40B4-BE49-F238E27FC236}">
                <a16:creationId xmlns:a16="http://schemas.microsoft.com/office/drawing/2014/main" id="{285A99F4-EC0E-9669-2A9D-41F21643BEC8}"/>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30</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DB22EA00-C47C-A213-C504-101200DA831B}"/>
              </a:ext>
            </a:extLst>
          </p:cNvPr>
          <p:cNvSpPr>
            <a:spLocks noChangeArrowheads="1"/>
          </p:cNvSpPr>
          <p:nvPr/>
        </p:nvSpPr>
        <p:spPr bwMode="auto">
          <a:xfrm>
            <a:off x="861591" y="107576"/>
            <a:ext cx="6140342"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二、中国货币需求量变动的因素分析</a:t>
            </a:r>
          </a:p>
        </p:txBody>
      </p:sp>
      <p:sp>
        <p:nvSpPr>
          <p:cNvPr id="5" name="文本框 4">
            <a:extLst>
              <a:ext uri="{FF2B5EF4-FFF2-40B4-BE49-F238E27FC236}">
                <a16:creationId xmlns:a16="http://schemas.microsoft.com/office/drawing/2014/main" id="{44DB7200-F912-1557-32E2-6F5EC376E75B}"/>
              </a:ext>
            </a:extLst>
          </p:cNvPr>
          <p:cNvSpPr txBox="1"/>
          <p:nvPr/>
        </p:nvSpPr>
        <p:spPr>
          <a:xfrm>
            <a:off x="558800" y="771525"/>
            <a:ext cx="11262608" cy="5372240"/>
          </a:xfrm>
          <a:prstGeom prst="rect">
            <a:avLst/>
          </a:prstGeom>
          <a:noFill/>
        </p:spPr>
        <p:txBody>
          <a:bodyPr wrap="square">
            <a:spAutoFit/>
          </a:bodyPr>
          <a:lstStyle/>
          <a:p>
            <a:pPr indent="457200">
              <a:lnSpc>
                <a:spcPct val="200000"/>
              </a:lnSpc>
            </a:pPr>
            <a:r>
              <a:rPr lang="zh-CN" altLang="en-US" sz="2500" dirty="0">
                <a:latin typeface="Times New Roman" panose="02020603050405020304" pitchFamily="18" charset="0"/>
                <a:ea typeface="华文楷体" panose="02010600040101010101" charset="-122"/>
                <a:cs typeface="Times New Roman" panose="02020603050405020304" pitchFamily="18" charset="0"/>
              </a:rPr>
              <a:t>利用我国统计数据，根据式（</a:t>
            </a:r>
            <a:r>
              <a:rPr lang="en-US" altLang="zh-CN" sz="2500" dirty="0">
                <a:latin typeface="Times New Roman" panose="02020603050405020304" pitchFamily="18" charset="0"/>
                <a:ea typeface="华文楷体" panose="02010600040101010101" charset="-122"/>
                <a:cs typeface="Times New Roman" panose="02020603050405020304" pitchFamily="18" charset="0"/>
              </a:rPr>
              <a:t>13.3</a:t>
            </a:r>
            <a:r>
              <a:rPr lang="zh-CN" altLang="en-US" sz="2500" dirty="0">
                <a:latin typeface="Times New Roman" panose="02020603050405020304" pitchFamily="18" charset="0"/>
                <a:ea typeface="华文楷体" panose="02010600040101010101" charset="-122"/>
                <a:cs typeface="Times New Roman" panose="02020603050405020304" pitchFamily="18" charset="0"/>
              </a:rPr>
              <a:t>）对货币需求变动情况进行因素分解。具体而言：</a:t>
            </a:r>
            <a:endParaRPr lang="en-US" altLang="zh-CN" sz="2500" dirty="0">
              <a:latin typeface="Times New Roman" panose="02020603050405020304" pitchFamily="18" charset="0"/>
              <a:ea typeface="华文楷体" panose="02010600040101010101" charset="-122"/>
              <a:cs typeface="Times New Roman" panose="02020603050405020304" pitchFamily="18" charset="0"/>
            </a:endParaRPr>
          </a:p>
          <a:p>
            <a:pPr indent="720000">
              <a:lnSpc>
                <a:spcPct val="200000"/>
              </a:lnSpc>
            </a:pPr>
            <a:r>
              <a:rPr lang="zh-CN" altLang="en-US" sz="2500" dirty="0">
                <a:latin typeface="Times New Roman" panose="02020603050405020304" pitchFamily="18" charset="0"/>
                <a:ea typeface="华文楷体" panose="02010600040101010101" charset="-122"/>
                <a:cs typeface="Times New Roman" panose="02020603050405020304" pitchFamily="18" charset="0"/>
              </a:rPr>
              <a:t>货币需求增长率，基于广义货币</a:t>
            </a:r>
            <a:r>
              <a:rPr lang="en-US" altLang="zh-CN" sz="2500" dirty="0" err="1">
                <a:latin typeface="Times New Roman" panose="02020603050405020304" pitchFamily="18" charset="0"/>
                <a:ea typeface="华文楷体" panose="02010600040101010101" charset="-122"/>
                <a:cs typeface="Times New Roman" panose="02020603050405020304" pitchFamily="18" charset="0"/>
              </a:rPr>
              <a:t>M2</a:t>
            </a:r>
            <a:r>
              <a:rPr lang="zh-CN" altLang="en-US" sz="2500" dirty="0">
                <a:latin typeface="Times New Roman" panose="02020603050405020304" pitchFamily="18" charset="0"/>
                <a:ea typeface="华文楷体" panose="02010600040101010101" charset="-122"/>
                <a:cs typeface="Times New Roman" panose="02020603050405020304" pitchFamily="18" charset="0"/>
              </a:rPr>
              <a:t>计算；</a:t>
            </a:r>
            <a:endParaRPr lang="en-US" altLang="zh-CN" sz="2500" dirty="0">
              <a:latin typeface="Times New Roman" panose="02020603050405020304" pitchFamily="18" charset="0"/>
              <a:ea typeface="华文楷体" panose="02010600040101010101" charset="-122"/>
              <a:cs typeface="Times New Roman" panose="02020603050405020304" pitchFamily="18" charset="0"/>
            </a:endParaRPr>
          </a:p>
          <a:p>
            <a:pPr indent="720000">
              <a:lnSpc>
                <a:spcPct val="200000"/>
              </a:lnSpc>
            </a:pPr>
            <a:r>
              <a:rPr lang="zh-CN" altLang="en-US" sz="2500" dirty="0">
                <a:latin typeface="Times New Roman" panose="02020603050405020304" pitchFamily="18" charset="0"/>
                <a:ea typeface="华文楷体" panose="02010600040101010101" charset="-122"/>
                <a:cs typeface="Times New Roman" panose="02020603050405020304" pitchFamily="18" charset="0"/>
              </a:rPr>
              <a:t>经济增长率，用官方公布的</a:t>
            </a:r>
            <a:r>
              <a:rPr lang="en-US" altLang="zh-CN" sz="25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500" dirty="0">
                <a:latin typeface="Times New Roman" panose="02020603050405020304" pitchFamily="18" charset="0"/>
                <a:ea typeface="华文楷体" panose="02010600040101010101" charset="-122"/>
                <a:cs typeface="Times New Roman" panose="02020603050405020304" pitchFamily="18" charset="0"/>
              </a:rPr>
              <a:t>环比指数减</a:t>
            </a:r>
            <a:r>
              <a:rPr lang="en-US" altLang="zh-CN" sz="2500" dirty="0">
                <a:latin typeface="Times New Roman" panose="02020603050405020304" pitchFamily="18" charset="0"/>
                <a:ea typeface="华文楷体" panose="02010600040101010101" charset="-122"/>
                <a:cs typeface="Times New Roman" panose="02020603050405020304" pitchFamily="18" charset="0"/>
              </a:rPr>
              <a:t>100%</a:t>
            </a:r>
            <a:r>
              <a:rPr lang="zh-CN" altLang="en-US" sz="2500" dirty="0">
                <a:latin typeface="Times New Roman" panose="02020603050405020304" pitchFamily="18" charset="0"/>
                <a:ea typeface="华文楷体" panose="02010600040101010101" charset="-122"/>
                <a:cs typeface="Times New Roman" panose="02020603050405020304" pitchFamily="18" charset="0"/>
              </a:rPr>
              <a:t>计算；</a:t>
            </a:r>
            <a:endParaRPr lang="en-US" altLang="zh-CN" sz="2500" dirty="0">
              <a:latin typeface="Times New Roman" panose="02020603050405020304" pitchFamily="18" charset="0"/>
              <a:ea typeface="华文楷体" panose="02010600040101010101" charset="-122"/>
              <a:cs typeface="Times New Roman" panose="02020603050405020304" pitchFamily="18" charset="0"/>
            </a:endParaRPr>
          </a:p>
          <a:p>
            <a:pPr indent="720000">
              <a:lnSpc>
                <a:spcPct val="200000"/>
              </a:lnSpc>
            </a:pPr>
            <a:r>
              <a:rPr lang="zh-CN" altLang="en-US" sz="2500" dirty="0">
                <a:latin typeface="Times New Roman" panose="02020603050405020304" pitchFamily="18" charset="0"/>
                <a:ea typeface="华文楷体" panose="02010600040101010101" charset="-122"/>
                <a:cs typeface="Times New Roman" panose="02020603050405020304" pitchFamily="18" charset="0"/>
              </a:rPr>
              <a:t>物价变动率，根据隐含的</a:t>
            </a:r>
            <a:r>
              <a:rPr lang="en-US" altLang="zh-CN" sz="25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500" dirty="0">
                <a:latin typeface="Times New Roman" panose="02020603050405020304" pitchFamily="18" charset="0"/>
                <a:ea typeface="华文楷体" panose="02010600040101010101" charset="-122"/>
                <a:cs typeface="Times New Roman" panose="02020603050405020304" pitchFamily="18" charset="0"/>
              </a:rPr>
              <a:t>缩减指数计算；</a:t>
            </a:r>
            <a:endParaRPr lang="en-US" altLang="zh-CN" sz="2500" dirty="0">
              <a:latin typeface="Times New Roman" panose="02020603050405020304" pitchFamily="18" charset="0"/>
              <a:ea typeface="华文楷体" panose="02010600040101010101" charset="-122"/>
              <a:cs typeface="Times New Roman" panose="02020603050405020304" pitchFamily="18" charset="0"/>
            </a:endParaRPr>
          </a:p>
          <a:p>
            <a:pPr indent="720000">
              <a:lnSpc>
                <a:spcPct val="200000"/>
              </a:lnSpc>
            </a:pPr>
            <a:r>
              <a:rPr lang="zh-CN" altLang="en-US" sz="2500" dirty="0">
                <a:latin typeface="Times New Roman" panose="02020603050405020304" pitchFamily="18" charset="0"/>
                <a:ea typeface="华文楷体" panose="02010600040101010101" charset="-122"/>
                <a:cs typeface="Times New Roman" panose="02020603050405020304" pitchFamily="18" charset="0"/>
              </a:rPr>
              <a:t>货币流通速度，以</a:t>
            </a:r>
            <a:r>
              <a:rPr lang="en-US" altLang="zh-CN" sz="2500" dirty="0">
                <a:latin typeface="Times New Roman" panose="02020603050405020304" pitchFamily="18" charset="0"/>
                <a:ea typeface="华文楷体" panose="02010600040101010101" charset="-122"/>
                <a:cs typeface="Times New Roman" panose="02020603050405020304" pitchFamily="18" charset="0"/>
              </a:rPr>
              <a:t>GDP/</a:t>
            </a:r>
            <a:r>
              <a:rPr lang="en-US" altLang="zh-CN" sz="2500" dirty="0" err="1">
                <a:latin typeface="Times New Roman" panose="02020603050405020304" pitchFamily="18" charset="0"/>
                <a:ea typeface="华文楷体" panose="02010600040101010101" charset="-122"/>
                <a:cs typeface="Times New Roman" panose="02020603050405020304" pitchFamily="18" charset="0"/>
              </a:rPr>
              <a:t>M2</a:t>
            </a:r>
            <a:r>
              <a:rPr lang="zh-CN" altLang="en-US" sz="2500" dirty="0">
                <a:latin typeface="Times New Roman" panose="02020603050405020304" pitchFamily="18" charset="0"/>
                <a:ea typeface="华文楷体" panose="02010600040101010101" charset="-122"/>
                <a:cs typeface="Times New Roman" panose="02020603050405020304" pitchFamily="18" charset="0"/>
              </a:rPr>
              <a:t>计算；</a:t>
            </a:r>
            <a:endParaRPr lang="en-US" altLang="zh-CN" sz="2500" dirty="0">
              <a:latin typeface="Times New Roman" panose="02020603050405020304" pitchFamily="18" charset="0"/>
              <a:ea typeface="华文楷体" panose="02010600040101010101" charset="-122"/>
              <a:cs typeface="Times New Roman" panose="02020603050405020304" pitchFamily="18" charset="0"/>
            </a:endParaRPr>
          </a:p>
          <a:p>
            <a:pPr indent="720000">
              <a:lnSpc>
                <a:spcPct val="200000"/>
              </a:lnSpc>
            </a:pPr>
            <a:r>
              <a:rPr lang="zh-CN" altLang="en-US" sz="2500" dirty="0">
                <a:latin typeface="Times New Roman" panose="02020603050405020304" pitchFamily="18" charset="0"/>
                <a:ea typeface="华文楷体" panose="02010600040101010101" charset="-122"/>
                <a:cs typeface="Times New Roman" panose="02020603050405020304" pitchFamily="18" charset="0"/>
              </a:rPr>
              <a:t>国民经济层面的商品率无法计算，故将其与误差项</a:t>
            </a:r>
            <a:r>
              <a:rPr lang="en-US" altLang="zh-CN" sz="2500" dirty="0">
                <a:latin typeface="Times New Roman" panose="02020603050405020304" pitchFamily="18" charset="0"/>
                <a:ea typeface="华文楷体" panose="02010600040101010101" charset="-122"/>
                <a:cs typeface="Times New Roman" panose="02020603050405020304" pitchFamily="18" charset="0"/>
              </a:rPr>
              <a:t>e</a:t>
            </a:r>
            <a:r>
              <a:rPr lang="zh-CN" altLang="en-US" sz="2500" dirty="0">
                <a:latin typeface="Times New Roman" panose="02020603050405020304" pitchFamily="18" charset="0"/>
                <a:ea typeface="华文楷体" panose="02010600040101010101" charset="-122"/>
                <a:cs typeface="Times New Roman" panose="02020603050405020304" pitchFamily="18" charset="0"/>
              </a:rPr>
              <a:t>合并，作为余值项。</a:t>
            </a:r>
          </a:p>
        </p:txBody>
      </p:sp>
    </p:spTree>
    <p:extLst>
      <p:ext uri="{BB962C8B-B14F-4D97-AF65-F5344CB8AC3E}">
        <p14:creationId xmlns:p14="http://schemas.microsoft.com/office/powerpoint/2010/main" val="851493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81B5B8-D25A-F993-7BB1-5EA5444EB878}"/>
            </a:ext>
          </a:extLst>
        </p:cNvPr>
        <p:cNvGrpSpPr/>
        <p:nvPr/>
      </p:nvGrpSpPr>
      <p:grpSpPr>
        <a:xfrm>
          <a:off x="0" y="0"/>
          <a:ext cx="0" cy="0"/>
          <a:chOff x="0" y="0"/>
          <a:chExt cx="0" cy="0"/>
        </a:xfrm>
      </p:grpSpPr>
      <p:sp>
        <p:nvSpPr>
          <p:cNvPr id="6" name="灯片编号占位符 6">
            <a:extLst>
              <a:ext uri="{FF2B5EF4-FFF2-40B4-BE49-F238E27FC236}">
                <a16:creationId xmlns:a16="http://schemas.microsoft.com/office/drawing/2014/main" id="{FF99B229-1F9B-B92A-556D-C91C0D8FB104}"/>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31</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973F9DB6-5148-4313-9CB3-A72DAFCD10BC}"/>
              </a:ext>
            </a:extLst>
          </p:cNvPr>
          <p:cNvSpPr>
            <a:spLocks noChangeArrowheads="1"/>
          </p:cNvSpPr>
          <p:nvPr/>
        </p:nvSpPr>
        <p:spPr bwMode="auto">
          <a:xfrm>
            <a:off x="861591" y="107576"/>
            <a:ext cx="6140342"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二、中国货币需求量变动的因素分析</a:t>
            </a:r>
          </a:p>
        </p:txBody>
      </p:sp>
      <p:pic>
        <p:nvPicPr>
          <p:cNvPr id="27650" name="Picture 2">
            <a:extLst>
              <a:ext uri="{FF2B5EF4-FFF2-40B4-BE49-F238E27FC236}">
                <a16:creationId xmlns:a16="http://schemas.microsoft.com/office/drawing/2014/main" id="{FA81D503-2F85-A4D7-4369-80951F88055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329" y="1423591"/>
            <a:ext cx="8420325" cy="4680877"/>
          </a:xfrm>
          <a:prstGeom prst="rect">
            <a:avLst/>
          </a:prstGeom>
          <a:noFill/>
          <a:extLst>
            <a:ext uri="{909E8E84-426E-40DD-AFC4-6F175D3DCCD1}">
              <a14:hiddenFill xmlns:a14="http://schemas.microsoft.com/office/drawing/2010/main">
                <a:solidFill>
                  <a:srgbClr val="FFFFFF"/>
                </a:solidFill>
              </a14:hiddenFill>
            </a:ext>
          </a:extLst>
        </p:spPr>
      </p:pic>
      <p:sp>
        <p:nvSpPr>
          <p:cNvPr id="3" name="文本框 2">
            <a:extLst>
              <a:ext uri="{FF2B5EF4-FFF2-40B4-BE49-F238E27FC236}">
                <a16:creationId xmlns:a16="http://schemas.microsoft.com/office/drawing/2014/main" id="{6915BBA9-8C81-7A58-54A5-A5902B0134C3}"/>
              </a:ext>
            </a:extLst>
          </p:cNvPr>
          <p:cNvSpPr txBox="1"/>
          <p:nvPr/>
        </p:nvSpPr>
        <p:spPr>
          <a:xfrm>
            <a:off x="1223434" y="6104468"/>
            <a:ext cx="6582833" cy="507447"/>
          </a:xfrm>
          <a:prstGeom prst="rect">
            <a:avLst/>
          </a:prstGeom>
          <a:noFill/>
        </p:spPr>
        <p:txBody>
          <a:bodyPr wrap="square">
            <a:spAutoFit/>
          </a:bodyPr>
          <a:lstStyle/>
          <a:p>
            <a:pPr marL="0" marR="0" algn="ctr">
              <a:lnSpc>
                <a:spcPct val="150000"/>
              </a:lnSpc>
              <a:spcAft>
                <a:spcPts val="600"/>
              </a:spcAft>
              <a:buNone/>
            </a:pPr>
            <a:r>
              <a:rPr lang="zh-CN" altLang="en-US" sz="2000" dirty="0">
                <a:latin typeface="Times New Roman" panose="02020603050405020304" pitchFamily="18" charset="0"/>
                <a:ea typeface="华文楷体" panose="02010600040101010101" charset="-122"/>
                <a:cs typeface="Times New Roman" panose="02020603050405020304" pitchFamily="18" charset="0"/>
              </a:rPr>
              <a:t>图</a:t>
            </a:r>
            <a:r>
              <a:rPr lang="en-US" altLang="zh-CN" sz="2000" dirty="0">
                <a:latin typeface="Times New Roman" panose="02020603050405020304" pitchFamily="18" charset="0"/>
                <a:ea typeface="华文楷体" panose="02010600040101010101" charset="-122"/>
                <a:cs typeface="Times New Roman" panose="02020603050405020304" pitchFamily="18" charset="0"/>
              </a:rPr>
              <a:t>13-5  </a:t>
            </a:r>
            <a:r>
              <a:rPr lang="zh-CN" altLang="en-US" sz="2000" dirty="0">
                <a:latin typeface="Times New Roman" panose="02020603050405020304" pitchFamily="18" charset="0"/>
                <a:ea typeface="华文楷体" panose="02010600040101010101" charset="-122"/>
                <a:cs typeface="Times New Roman" panose="02020603050405020304" pitchFamily="18" charset="0"/>
              </a:rPr>
              <a:t>中国货币需求变动及其因素分解（</a:t>
            </a:r>
            <a:r>
              <a:rPr lang="en-US" altLang="zh-CN" sz="2000" dirty="0">
                <a:latin typeface="Times New Roman" panose="02020603050405020304" pitchFamily="18" charset="0"/>
                <a:ea typeface="华文楷体" panose="02010600040101010101" charset="-122"/>
                <a:cs typeface="Times New Roman" panose="02020603050405020304" pitchFamily="18" charset="0"/>
              </a:rPr>
              <a:t>%</a:t>
            </a:r>
            <a:r>
              <a:rPr lang="zh-CN" altLang="en-US" sz="2000" dirty="0">
                <a:latin typeface="Times New Roman" panose="02020603050405020304" pitchFamily="18" charset="0"/>
                <a:ea typeface="华文楷体" panose="02010600040101010101" charset="-122"/>
                <a:cs typeface="Times New Roman" panose="02020603050405020304" pitchFamily="18" charset="0"/>
              </a:rPr>
              <a:t>）变化趋势</a:t>
            </a:r>
          </a:p>
        </p:txBody>
      </p:sp>
      <p:sp>
        <p:nvSpPr>
          <p:cNvPr id="8" name="文本框 7">
            <a:extLst>
              <a:ext uri="{FF2B5EF4-FFF2-40B4-BE49-F238E27FC236}">
                <a16:creationId xmlns:a16="http://schemas.microsoft.com/office/drawing/2014/main" id="{29AE3EE3-3081-7454-6259-3B5A7208E483}"/>
              </a:ext>
            </a:extLst>
          </p:cNvPr>
          <p:cNvSpPr txBox="1"/>
          <p:nvPr/>
        </p:nvSpPr>
        <p:spPr>
          <a:xfrm>
            <a:off x="9144000" y="1717316"/>
            <a:ext cx="2963333" cy="4093428"/>
          </a:xfrm>
          <a:prstGeom prst="rect">
            <a:avLst/>
          </a:prstGeom>
          <a:noFill/>
        </p:spPr>
        <p:txBody>
          <a:bodyPr wrap="square">
            <a:spAutoFit/>
          </a:bodyPr>
          <a:lstStyle/>
          <a:p>
            <a:pPr marL="0" marR="0" indent="457200" algn="just">
              <a:buNone/>
            </a:pPr>
            <a:r>
              <a:rPr lang="zh-CN" altLang="en-US" sz="2000" dirty="0">
                <a:latin typeface="Times New Roman" panose="02020603050405020304" pitchFamily="18" charset="0"/>
                <a:ea typeface="华文楷体" panose="02010600040101010101" charset="-122"/>
                <a:cs typeface="Times New Roman" panose="02020603050405020304" pitchFamily="18" charset="0"/>
              </a:rPr>
              <a:t>我国广义货币供应量增长率整体呈下降趋势，但鉴于基数快速扩大，货币供应量绝对规模呈加速增长趋势；</a:t>
            </a:r>
            <a:endParaRPr lang="en-US" altLang="zh-CN" sz="2000" dirty="0">
              <a:latin typeface="Times New Roman" panose="02020603050405020304" pitchFamily="18" charset="0"/>
              <a:ea typeface="华文楷体" panose="02010600040101010101" charset="-122"/>
              <a:cs typeface="Times New Roman" panose="02020603050405020304" pitchFamily="18" charset="0"/>
            </a:endParaRPr>
          </a:p>
          <a:p>
            <a:pPr marL="0" marR="0" indent="457200" algn="just">
              <a:buNone/>
            </a:pPr>
            <a:r>
              <a:rPr lang="zh-CN" altLang="en-US" sz="2000" dirty="0">
                <a:latin typeface="Times New Roman" panose="02020603050405020304" pitchFamily="18" charset="0"/>
                <a:ea typeface="华文楷体" panose="02010600040101010101" charset="-122"/>
                <a:cs typeface="Times New Roman" panose="02020603050405020304" pitchFamily="18" charset="0"/>
              </a:rPr>
              <a:t>货币供应量增长率始终高于经济增长率；</a:t>
            </a:r>
            <a:endParaRPr lang="en-US" altLang="zh-CN" sz="2000" dirty="0">
              <a:latin typeface="Times New Roman" panose="02020603050405020304" pitchFamily="18" charset="0"/>
              <a:ea typeface="华文楷体" panose="02010600040101010101" charset="-122"/>
              <a:cs typeface="Times New Roman" panose="02020603050405020304" pitchFamily="18" charset="0"/>
            </a:endParaRPr>
          </a:p>
          <a:p>
            <a:pPr marL="0" marR="0" indent="457200" algn="just">
              <a:buNone/>
            </a:pPr>
            <a:r>
              <a:rPr lang="zh-CN" altLang="en-US" sz="2000" dirty="0">
                <a:latin typeface="Times New Roman" panose="02020603050405020304" pitchFamily="18" charset="0"/>
                <a:ea typeface="华文楷体" panose="02010600040101010101" charset="-122"/>
                <a:cs typeface="Times New Roman" panose="02020603050405020304" pitchFamily="18" charset="0"/>
              </a:rPr>
              <a:t>由于货币供应量增长快于经济增长，绝大多数年份货币流通速度下降；</a:t>
            </a:r>
            <a:endParaRPr lang="en-US" altLang="zh-CN" sz="2000" dirty="0">
              <a:latin typeface="Times New Roman" panose="02020603050405020304" pitchFamily="18" charset="0"/>
              <a:ea typeface="华文楷体" panose="02010600040101010101" charset="-122"/>
              <a:cs typeface="Times New Roman" panose="02020603050405020304" pitchFamily="18" charset="0"/>
            </a:endParaRPr>
          </a:p>
          <a:p>
            <a:pPr marL="0" marR="0" indent="457200" algn="just">
              <a:buNone/>
            </a:pPr>
            <a:r>
              <a:rPr lang="zh-CN" altLang="en-US" sz="2000" dirty="0">
                <a:latin typeface="Times New Roman" panose="02020603050405020304" pitchFamily="18" charset="0"/>
                <a:ea typeface="华文楷体" panose="02010600040101010101" charset="-122"/>
                <a:cs typeface="Times New Roman" panose="02020603050405020304" pitchFamily="18" charset="0"/>
              </a:rPr>
              <a:t>余值项的影响始终很低。</a:t>
            </a:r>
          </a:p>
        </p:txBody>
      </p:sp>
      <p:sp>
        <p:nvSpPr>
          <p:cNvPr id="9" name="文本框 8">
            <a:extLst>
              <a:ext uri="{FF2B5EF4-FFF2-40B4-BE49-F238E27FC236}">
                <a16:creationId xmlns:a16="http://schemas.microsoft.com/office/drawing/2014/main" id="{05625995-0F67-2096-3839-E60895A6D503}"/>
              </a:ext>
            </a:extLst>
          </p:cNvPr>
          <p:cNvSpPr txBox="1"/>
          <p:nvPr/>
        </p:nvSpPr>
        <p:spPr>
          <a:xfrm>
            <a:off x="861591" y="900371"/>
            <a:ext cx="2819400" cy="523220"/>
          </a:xfrm>
          <a:prstGeom prst="rect">
            <a:avLst/>
          </a:prstGeom>
          <a:noFill/>
        </p:spPr>
        <p:txBody>
          <a:bodyPr wrap="square" rtlCol="0">
            <a:spAutoFit/>
          </a:bodyPr>
          <a:lstStyle/>
          <a:p>
            <a:r>
              <a:rPr lang="zh-CN" altLang="en-US" sz="2800" b="1" dirty="0">
                <a:solidFill>
                  <a:schemeClr val="accent2"/>
                </a:solidFill>
                <a:latin typeface="华文楷体" panose="02010600040101010101" charset="-122"/>
                <a:ea typeface="华文楷体" panose="02010600040101010101" charset="-122"/>
              </a:rPr>
              <a:t>案例分析：</a:t>
            </a:r>
          </a:p>
        </p:txBody>
      </p:sp>
    </p:spTree>
    <p:extLst>
      <p:ext uri="{BB962C8B-B14F-4D97-AF65-F5344CB8AC3E}">
        <p14:creationId xmlns:p14="http://schemas.microsoft.com/office/powerpoint/2010/main" val="31174114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C52A9D-7108-5E0A-AB06-04EAE133C2CA}"/>
            </a:ext>
          </a:extLst>
        </p:cNvPr>
        <p:cNvGrpSpPr/>
        <p:nvPr/>
      </p:nvGrpSpPr>
      <p:grpSpPr>
        <a:xfrm>
          <a:off x="0" y="0"/>
          <a:ext cx="0" cy="0"/>
          <a:chOff x="0" y="0"/>
          <a:chExt cx="0" cy="0"/>
        </a:xfrm>
      </p:grpSpPr>
      <p:sp>
        <p:nvSpPr>
          <p:cNvPr id="24580" name="Text Box 4">
            <a:extLst>
              <a:ext uri="{FF2B5EF4-FFF2-40B4-BE49-F238E27FC236}">
                <a16:creationId xmlns:a16="http://schemas.microsoft.com/office/drawing/2014/main" id="{83E6A9B0-4763-868F-1863-817FDC249024}"/>
              </a:ext>
            </a:extLst>
          </p:cNvPr>
          <p:cNvSpPr txBox="1">
            <a:spLocks noChangeArrowheads="1"/>
          </p:cNvSpPr>
          <p:nvPr/>
        </p:nvSpPr>
        <p:spPr bwMode="auto">
          <a:xfrm>
            <a:off x="821586" y="1064664"/>
            <a:ext cx="10999822" cy="55543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457200" eaLnBrk="1" hangingPunct="1">
              <a:lnSpc>
                <a:spcPts val="3200"/>
              </a:lnSpc>
              <a:spcBef>
                <a:spcPct val="50000"/>
              </a:spcBef>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rPr>
              <a:t>（一）模型设定</a:t>
            </a:r>
            <a:endParaRPr lang="zh-CN" altLang="en-US" sz="2400" dirty="0">
              <a:latin typeface="华文楷体" panose="02010600040101010101" charset="-122"/>
              <a:ea typeface="华文楷体" panose="02010600040101010101" charset="-122"/>
              <a:cs typeface="华文楷体" panose="02010600040101010101" charset="-122"/>
            </a:endParaRPr>
          </a:p>
          <a:p>
            <a:pPr indent="720000" algn="just" defTabSz="266700">
              <a:lnSpc>
                <a:spcPct val="150000"/>
              </a:lnSpc>
              <a:spcBef>
                <a:spcPts val="700"/>
              </a:spcBef>
              <a:spcAft>
                <a:spcPct val="0"/>
              </a:spcAft>
            </a:pPr>
            <a:r>
              <a:rPr lang="en-US" altLang="zh-CN" sz="25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5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．变量选择</a:t>
            </a:r>
            <a:endParaRPr lang="en-US" altLang="zh-CN" sz="25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720000" algn="just" defTabSz="266700">
              <a:lnSpc>
                <a:spcPct val="200000"/>
              </a:lnSpc>
              <a:spcBef>
                <a:spcPts val="700"/>
              </a:spcBef>
              <a:spcAft>
                <a:spcPct val="0"/>
              </a:spcAft>
            </a:pPr>
            <a:r>
              <a:rPr lang="zh-CN" altLang="en-US" sz="2500" dirty="0">
                <a:latin typeface="Times New Roman" panose="02020603050405020304" pitchFamily="18" charset="0"/>
                <a:ea typeface="华文楷体" panose="02010600040101010101" charset="-122"/>
                <a:cs typeface="Times New Roman" panose="02020603050405020304" pitchFamily="18" charset="0"/>
              </a:rPr>
              <a:t>经济增长以</a:t>
            </a:r>
            <a:r>
              <a:rPr lang="en-US" altLang="zh-CN" sz="25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500" dirty="0">
                <a:latin typeface="Times New Roman" panose="02020603050405020304" pitchFamily="18" charset="0"/>
                <a:ea typeface="华文楷体" panose="02010600040101010101" charset="-122"/>
                <a:cs typeface="Times New Roman" panose="02020603050405020304" pitchFamily="18" charset="0"/>
              </a:rPr>
              <a:t>实际增长率（</a:t>
            </a:r>
            <a:r>
              <a:rPr lang="en-US" altLang="zh-CN" sz="2500" dirty="0" err="1">
                <a:latin typeface="Times New Roman" panose="02020603050405020304" pitchFamily="18" charset="0"/>
                <a:ea typeface="华文楷体" panose="02010600040101010101" charset="-122"/>
                <a:cs typeface="Times New Roman" panose="02020603050405020304" pitchFamily="18" charset="0"/>
              </a:rPr>
              <a:t>rgdp</a:t>
            </a:r>
            <a:r>
              <a:rPr lang="zh-CN" altLang="en-US" sz="2500" dirty="0">
                <a:latin typeface="Times New Roman" panose="02020603050405020304" pitchFamily="18" charset="0"/>
                <a:ea typeface="华文楷体" panose="02010600040101010101" charset="-122"/>
                <a:cs typeface="Times New Roman" panose="02020603050405020304" pitchFamily="18" charset="0"/>
              </a:rPr>
              <a:t>）刻画，货币供应量则分别采用</a:t>
            </a:r>
            <a:r>
              <a:rPr lang="en-US" altLang="zh-CN" sz="2500" dirty="0" err="1">
                <a:latin typeface="Times New Roman" panose="02020603050405020304" pitchFamily="18" charset="0"/>
                <a:ea typeface="华文楷体" panose="02010600040101010101" charset="-122"/>
                <a:cs typeface="Times New Roman" panose="02020603050405020304" pitchFamily="18" charset="0"/>
              </a:rPr>
              <a:t>M0</a:t>
            </a:r>
            <a:r>
              <a:rPr lang="zh-CN" altLang="en-US" sz="2500" dirty="0">
                <a:latin typeface="Times New Roman" panose="02020603050405020304" pitchFamily="18" charset="0"/>
                <a:ea typeface="华文楷体" panose="02010600040101010101" charset="-122"/>
                <a:cs typeface="Times New Roman" panose="02020603050405020304" pitchFamily="18" charset="0"/>
              </a:rPr>
              <a:t>、</a:t>
            </a:r>
            <a:r>
              <a:rPr lang="en-US" altLang="zh-CN" sz="2500" dirty="0" err="1">
                <a:latin typeface="Times New Roman" panose="02020603050405020304" pitchFamily="18" charset="0"/>
                <a:ea typeface="华文楷体" panose="02010600040101010101" charset="-122"/>
                <a:cs typeface="Times New Roman" panose="02020603050405020304" pitchFamily="18" charset="0"/>
              </a:rPr>
              <a:t>M1</a:t>
            </a:r>
            <a:r>
              <a:rPr lang="zh-CN" altLang="en-US" sz="2500" dirty="0">
                <a:latin typeface="Times New Roman" panose="02020603050405020304" pitchFamily="18" charset="0"/>
                <a:ea typeface="华文楷体" panose="02010600040101010101" charset="-122"/>
                <a:cs typeface="Times New Roman" panose="02020603050405020304" pitchFamily="18" charset="0"/>
              </a:rPr>
              <a:t>、</a:t>
            </a:r>
            <a:r>
              <a:rPr lang="en-US" altLang="zh-CN" sz="2500" dirty="0" err="1">
                <a:latin typeface="Times New Roman" panose="02020603050405020304" pitchFamily="18" charset="0"/>
                <a:ea typeface="华文楷体" panose="02010600040101010101" charset="-122"/>
                <a:cs typeface="Times New Roman" panose="02020603050405020304" pitchFamily="18" charset="0"/>
              </a:rPr>
              <a:t>M2</a:t>
            </a:r>
            <a:r>
              <a:rPr lang="zh-CN" altLang="en-US" sz="2500" dirty="0">
                <a:latin typeface="Times New Roman" panose="02020603050405020304" pitchFamily="18" charset="0"/>
                <a:ea typeface="华文楷体" panose="02010600040101010101" charset="-122"/>
                <a:cs typeface="Times New Roman" panose="02020603050405020304" pitchFamily="18" charset="0"/>
              </a:rPr>
              <a:t>的增长率（</a:t>
            </a:r>
            <a:r>
              <a:rPr lang="en-US" altLang="zh-CN" sz="2500" dirty="0" err="1">
                <a:latin typeface="Times New Roman" panose="02020603050405020304" pitchFamily="18" charset="0"/>
                <a:ea typeface="华文楷体" panose="02010600040101010101" charset="-122"/>
                <a:cs typeface="Times New Roman" panose="02020603050405020304" pitchFamily="18" charset="0"/>
              </a:rPr>
              <a:t>rm0</a:t>
            </a:r>
            <a:r>
              <a:rPr lang="zh-CN" altLang="en-US" sz="2500" dirty="0">
                <a:latin typeface="Times New Roman" panose="02020603050405020304" pitchFamily="18" charset="0"/>
                <a:ea typeface="华文楷体" panose="02010600040101010101" charset="-122"/>
                <a:cs typeface="Times New Roman" panose="02020603050405020304" pitchFamily="18" charset="0"/>
              </a:rPr>
              <a:t>、</a:t>
            </a:r>
            <a:r>
              <a:rPr lang="en-US" altLang="zh-CN" sz="2500" dirty="0" err="1">
                <a:latin typeface="Times New Roman" panose="02020603050405020304" pitchFamily="18" charset="0"/>
                <a:ea typeface="华文楷体" panose="02010600040101010101" charset="-122"/>
                <a:cs typeface="Times New Roman" panose="02020603050405020304" pitchFamily="18" charset="0"/>
              </a:rPr>
              <a:t>rm1</a:t>
            </a:r>
            <a:r>
              <a:rPr lang="zh-CN" altLang="en-US" sz="2500" dirty="0">
                <a:latin typeface="Times New Roman" panose="02020603050405020304" pitchFamily="18" charset="0"/>
                <a:ea typeface="华文楷体" panose="02010600040101010101" charset="-122"/>
                <a:cs typeface="Times New Roman" panose="02020603050405020304" pitchFamily="18" charset="0"/>
              </a:rPr>
              <a:t>、</a:t>
            </a:r>
            <a:r>
              <a:rPr lang="en-US" altLang="zh-CN" sz="2500" dirty="0" err="1">
                <a:latin typeface="Times New Roman" panose="02020603050405020304" pitchFamily="18" charset="0"/>
                <a:ea typeface="华文楷体" panose="02010600040101010101" charset="-122"/>
                <a:cs typeface="Times New Roman" panose="02020603050405020304" pitchFamily="18" charset="0"/>
              </a:rPr>
              <a:t>rm2</a:t>
            </a:r>
            <a:r>
              <a:rPr lang="zh-CN" altLang="en-US" sz="2500" dirty="0">
                <a:latin typeface="Times New Roman" panose="02020603050405020304" pitchFamily="18" charset="0"/>
                <a:ea typeface="华文楷体" panose="02010600040101010101" charset="-122"/>
                <a:cs typeface="Times New Roman" panose="02020603050405020304" pitchFamily="18" charset="0"/>
              </a:rPr>
              <a:t>），以揭示不同口径下货币供应与经济增长的关系。使用</a:t>
            </a:r>
            <a:r>
              <a:rPr lang="en-US" altLang="zh-CN" sz="25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500" dirty="0">
                <a:latin typeface="Times New Roman" panose="02020603050405020304" pitchFamily="18" charset="0"/>
                <a:ea typeface="华文楷体" panose="02010600040101010101" charset="-122"/>
                <a:cs typeface="Times New Roman" panose="02020603050405020304" pitchFamily="18" charset="0"/>
              </a:rPr>
              <a:t>与货币供应量增长率，有助于使两者处于同一量级，减少异方差性和伪回归。</a:t>
            </a:r>
            <a:endParaRPr lang="en-US" altLang="zh-CN" sz="25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a:extLst>
              <a:ext uri="{FF2B5EF4-FFF2-40B4-BE49-F238E27FC236}">
                <a16:creationId xmlns:a16="http://schemas.microsoft.com/office/drawing/2014/main" id="{752B3FA9-0312-A1F9-6D4D-8AE6C77C92C2}"/>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32</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4F080CBA-D584-AD82-306A-C4E426ACFA5F}"/>
              </a:ext>
            </a:extLst>
          </p:cNvPr>
          <p:cNvSpPr>
            <a:spLocks noChangeArrowheads="1"/>
          </p:cNvSpPr>
          <p:nvPr/>
        </p:nvSpPr>
        <p:spPr bwMode="auto">
          <a:xfrm>
            <a:off x="861591" y="107576"/>
            <a:ext cx="6157276"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三、中国货币供应量与经济增长关系</a:t>
            </a:r>
          </a:p>
        </p:txBody>
      </p:sp>
    </p:spTree>
    <p:extLst>
      <p:ext uri="{BB962C8B-B14F-4D97-AF65-F5344CB8AC3E}">
        <p14:creationId xmlns:p14="http://schemas.microsoft.com/office/powerpoint/2010/main" val="3116118872"/>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5D8C27-BBE5-5F2D-2B11-72983A4F3749}"/>
            </a:ext>
          </a:extLst>
        </p:cNvPr>
        <p:cNvGrpSpPr/>
        <p:nvPr/>
      </p:nvGrpSpPr>
      <p:grpSpPr>
        <a:xfrm>
          <a:off x="0" y="0"/>
          <a:ext cx="0" cy="0"/>
          <a:chOff x="0" y="0"/>
          <a:chExt cx="0" cy="0"/>
        </a:xfrm>
      </p:grpSpPr>
      <p:sp>
        <p:nvSpPr>
          <p:cNvPr id="24580" name="Text Box 4">
            <a:extLst>
              <a:ext uri="{FF2B5EF4-FFF2-40B4-BE49-F238E27FC236}">
                <a16:creationId xmlns:a16="http://schemas.microsoft.com/office/drawing/2014/main" id="{2DF7A450-7DD0-ABBE-FE90-A9A4CF66FC18}"/>
              </a:ext>
            </a:extLst>
          </p:cNvPr>
          <p:cNvSpPr txBox="1">
            <a:spLocks noChangeArrowheads="1"/>
          </p:cNvSpPr>
          <p:nvPr/>
        </p:nvSpPr>
        <p:spPr bwMode="auto">
          <a:xfrm>
            <a:off x="821586" y="868200"/>
            <a:ext cx="10999822" cy="450869"/>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457200" eaLnBrk="1" hangingPunct="1">
              <a:lnSpc>
                <a:spcPts val="3200"/>
              </a:lnSpc>
              <a:spcBef>
                <a:spcPct val="50000"/>
              </a:spcBef>
            </a:pPr>
            <a:r>
              <a:rPr lang="en-US" altLang="zh-CN" sz="25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5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．平稳性检验</a:t>
            </a:r>
            <a:endParaRPr lang="en-US" altLang="zh-CN" sz="25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a:extLst>
              <a:ext uri="{FF2B5EF4-FFF2-40B4-BE49-F238E27FC236}">
                <a16:creationId xmlns:a16="http://schemas.microsoft.com/office/drawing/2014/main" id="{ECF99231-70A1-CE1B-C562-EB3FB2E53EE3}"/>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33</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0B66D956-652A-DE85-9FC3-A641B832F04F}"/>
              </a:ext>
            </a:extLst>
          </p:cNvPr>
          <p:cNvSpPr>
            <a:spLocks noChangeArrowheads="1"/>
          </p:cNvSpPr>
          <p:nvPr/>
        </p:nvSpPr>
        <p:spPr bwMode="auto">
          <a:xfrm>
            <a:off x="861591" y="107576"/>
            <a:ext cx="6157276"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三、中国货币供应量与经济增长关系</a:t>
            </a:r>
          </a:p>
        </p:txBody>
      </p:sp>
      <p:graphicFrame>
        <p:nvGraphicFramePr>
          <p:cNvPr id="2" name="表格 1">
            <a:extLst>
              <a:ext uri="{FF2B5EF4-FFF2-40B4-BE49-F238E27FC236}">
                <a16:creationId xmlns:a16="http://schemas.microsoft.com/office/drawing/2014/main" id="{3EAA301B-7511-647C-01CB-CC17F41A08AC}"/>
              </a:ext>
            </a:extLst>
          </p:cNvPr>
          <p:cNvGraphicFramePr>
            <a:graphicFrameLocks noGrp="1"/>
          </p:cNvGraphicFramePr>
          <p:nvPr>
            <p:extLst>
              <p:ext uri="{D42A27DB-BD31-4B8C-83A1-F6EECF244321}">
                <p14:modId xmlns:p14="http://schemas.microsoft.com/office/powerpoint/2010/main" val="2693820848"/>
              </p:ext>
            </p:extLst>
          </p:nvPr>
        </p:nvGraphicFramePr>
        <p:xfrm>
          <a:off x="1025345" y="1647514"/>
          <a:ext cx="10592303" cy="4515260"/>
        </p:xfrm>
        <a:graphic>
          <a:graphicData uri="http://schemas.openxmlformats.org/drawingml/2006/table">
            <a:tbl>
              <a:tblPr>
                <a:tableStyleId>{5C22544A-7EE6-4342-B048-85BDC9FD1C3A}</a:tableStyleId>
              </a:tblPr>
              <a:tblGrid>
                <a:gridCol w="1442672">
                  <a:extLst>
                    <a:ext uri="{9D8B030D-6E8A-4147-A177-3AD203B41FA5}">
                      <a16:colId xmlns:a16="http://schemas.microsoft.com/office/drawing/2014/main" val="1997344949"/>
                    </a:ext>
                  </a:extLst>
                </a:gridCol>
                <a:gridCol w="2023130">
                  <a:extLst>
                    <a:ext uri="{9D8B030D-6E8A-4147-A177-3AD203B41FA5}">
                      <a16:colId xmlns:a16="http://schemas.microsoft.com/office/drawing/2014/main" val="1910993605"/>
                    </a:ext>
                  </a:extLst>
                </a:gridCol>
                <a:gridCol w="1442672">
                  <a:extLst>
                    <a:ext uri="{9D8B030D-6E8A-4147-A177-3AD203B41FA5}">
                      <a16:colId xmlns:a16="http://schemas.microsoft.com/office/drawing/2014/main" val="3282981567"/>
                    </a:ext>
                  </a:extLst>
                </a:gridCol>
                <a:gridCol w="1442672">
                  <a:extLst>
                    <a:ext uri="{9D8B030D-6E8A-4147-A177-3AD203B41FA5}">
                      <a16:colId xmlns:a16="http://schemas.microsoft.com/office/drawing/2014/main" val="1613341100"/>
                    </a:ext>
                  </a:extLst>
                </a:gridCol>
                <a:gridCol w="1442672">
                  <a:extLst>
                    <a:ext uri="{9D8B030D-6E8A-4147-A177-3AD203B41FA5}">
                      <a16:colId xmlns:a16="http://schemas.microsoft.com/office/drawing/2014/main" val="2574297696"/>
                    </a:ext>
                  </a:extLst>
                </a:gridCol>
                <a:gridCol w="1453263">
                  <a:extLst>
                    <a:ext uri="{9D8B030D-6E8A-4147-A177-3AD203B41FA5}">
                      <a16:colId xmlns:a16="http://schemas.microsoft.com/office/drawing/2014/main" val="2522512018"/>
                    </a:ext>
                  </a:extLst>
                </a:gridCol>
                <a:gridCol w="1345222">
                  <a:extLst>
                    <a:ext uri="{9D8B030D-6E8A-4147-A177-3AD203B41FA5}">
                      <a16:colId xmlns:a16="http://schemas.microsoft.com/office/drawing/2014/main" val="2048293483"/>
                    </a:ext>
                  </a:extLst>
                </a:gridCol>
              </a:tblGrid>
              <a:tr h="451526">
                <a:tc rowSpan="2">
                  <a:txBody>
                    <a:bodyPr/>
                    <a:lstStyle/>
                    <a:p>
                      <a:pPr algn="ctr">
                        <a:spcAft>
                          <a:spcPts val="600"/>
                        </a:spcAft>
                        <a:buNone/>
                      </a:pPr>
                      <a:r>
                        <a:rPr lang="zh-CN" altLang="en-US" sz="1400" kern="100" spc="-5" dirty="0">
                          <a:effectLst/>
                        </a:rPr>
                        <a:t>变量</a:t>
                      </a:r>
                      <a:endParaRPr lang="zh-CN" altLang="en-US" sz="1400" kern="100" dirty="0">
                        <a:effectLst/>
                        <a:latin typeface="Times New Roman" panose="02020603050405020304" pitchFamily="18" charset="0"/>
                      </a:endParaRPr>
                    </a:p>
                  </a:txBody>
                  <a:tcPr marL="68580" marR="68580" anchor="ctr"/>
                </a:tc>
                <a:tc rowSpan="2">
                  <a:txBody>
                    <a:bodyPr/>
                    <a:lstStyle/>
                    <a:p>
                      <a:pPr algn="ctr">
                        <a:spcAft>
                          <a:spcPts val="600"/>
                        </a:spcAft>
                        <a:buNone/>
                      </a:pPr>
                      <a:r>
                        <a:rPr lang="en-US" sz="1400" kern="100" spc="-5" dirty="0" err="1">
                          <a:effectLst/>
                        </a:rPr>
                        <a:t>ADF</a:t>
                      </a:r>
                      <a:r>
                        <a:rPr lang="zh-CN" altLang="en-US" sz="1400" kern="100" spc="-5" dirty="0">
                          <a:effectLst/>
                        </a:rPr>
                        <a:t>统计量值</a:t>
                      </a:r>
                      <a:endParaRPr lang="zh-CN" altLang="en-US" sz="1400" kern="100" dirty="0">
                        <a:effectLst/>
                        <a:latin typeface="Times New Roman" panose="02020603050405020304" pitchFamily="18" charset="0"/>
                      </a:endParaRPr>
                    </a:p>
                  </a:txBody>
                  <a:tcPr marL="68580" marR="68580" anchor="ctr"/>
                </a:tc>
                <a:tc gridSpan="3">
                  <a:txBody>
                    <a:bodyPr/>
                    <a:lstStyle/>
                    <a:p>
                      <a:pPr algn="ctr">
                        <a:spcAft>
                          <a:spcPts val="600"/>
                        </a:spcAft>
                        <a:buNone/>
                      </a:pPr>
                      <a:r>
                        <a:rPr lang="zh-CN" altLang="en-US" sz="1400" kern="100" spc="-5" dirty="0">
                          <a:effectLst/>
                        </a:rPr>
                        <a:t>临界值</a:t>
                      </a:r>
                      <a:endParaRPr lang="zh-CN" altLang="en-US" sz="1400" kern="100" dirty="0">
                        <a:effectLst/>
                        <a:latin typeface="Times New Roman" panose="02020603050405020304" pitchFamily="18" charset="0"/>
                      </a:endParaRPr>
                    </a:p>
                  </a:txBody>
                  <a:tcPr marL="68580" marR="68580" anchor="ctr"/>
                </a:tc>
                <a:tc hMerge="1">
                  <a:txBody>
                    <a:bodyPr/>
                    <a:lstStyle/>
                    <a:p>
                      <a:endParaRPr lang="zh-CN" altLang="en-US"/>
                    </a:p>
                  </a:txBody>
                  <a:tcPr/>
                </a:tc>
                <a:tc hMerge="1">
                  <a:txBody>
                    <a:bodyPr/>
                    <a:lstStyle/>
                    <a:p>
                      <a:endParaRPr lang="zh-CN" altLang="en-US"/>
                    </a:p>
                  </a:txBody>
                  <a:tcPr/>
                </a:tc>
                <a:tc rowSpan="2">
                  <a:txBody>
                    <a:bodyPr/>
                    <a:lstStyle/>
                    <a:p>
                      <a:pPr algn="ctr">
                        <a:spcAft>
                          <a:spcPts val="600"/>
                        </a:spcAft>
                        <a:buNone/>
                      </a:pPr>
                      <a:r>
                        <a:rPr lang="en-US" sz="1400" kern="100" spc="-5">
                          <a:effectLst/>
                        </a:rPr>
                        <a:t>P</a:t>
                      </a:r>
                      <a:r>
                        <a:rPr lang="zh-CN" altLang="en-US" sz="1400" kern="100" spc="-5">
                          <a:effectLst/>
                        </a:rPr>
                        <a:t>值</a:t>
                      </a:r>
                      <a:endParaRPr lang="zh-CN" altLang="en-US" sz="1400" kern="100">
                        <a:effectLst/>
                        <a:latin typeface="Times New Roman" panose="02020603050405020304" pitchFamily="18" charset="0"/>
                      </a:endParaRPr>
                    </a:p>
                  </a:txBody>
                  <a:tcPr marL="68580" marR="68580" anchor="ctr"/>
                </a:tc>
                <a:tc rowSpan="2">
                  <a:txBody>
                    <a:bodyPr/>
                    <a:lstStyle/>
                    <a:p>
                      <a:pPr algn="ctr">
                        <a:spcAft>
                          <a:spcPts val="600"/>
                        </a:spcAft>
                        <a:buNone/>
                      </a:pPr>
                      <a:r>
                        <a:rPr lang="zh-CN" altLang="en-US" sz="1400" kern="100" spc="-5">
                          <a:effectLst/>
                        </a:rPr>
                        <a:t>结论</a:t>
                      </a:r>
                      <a:endParaRPr lang="zh-CN" altLang="en-US" sz="14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4195465932"/>
                  </a:ext>
                </a:extLst>
              </a:tr>
              <a:tr h="451526">
                <a:tc vMerge="1">
                  <a:txBody>
                    <a:bodyPr/>
                    <a:lstStyle/>
                    <a:p>
                      <a:endParaRPr lang="zh-CN" altLang="en-US"/>
                    </a:p>
                  </a:txBody>
                  <a:tcPr/>
                </a:tc>
                <a:tc vMerge="1">
                  <a:txBody>
                    <a:bodyPr/>
                    <a:lstStyle/>
                    <a:p>
                      <a:endParaRPr lang="zh-CN" altLang="en-US"/>
                    </a:p>
                  </a:txBody>
                  <a:tcPr/>
                </a:tc>
                <a:tc>
                  <a:txBody>
                    <a:bodyPr/>
                    <a:lstStyle/>
                    <a:p>
                      <a:pPr algn="ctr">
                        <a:spcAft>
                          <a:spcPts val="600"/>
                        </a:spcAft>
                        <a:buNone/>
                      </a:pPr>
                      <a:r>
                        <a:rPr lang="en-US" altLang="zh-CN" sz="1400" kern="100" spc="-5">
                          <a:effectLst/>
                        </a:rPr>
                        <a:t>1%</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5%</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dirty="0">
                          <a:effectLst/>
                        </a:rPr>
                        <a:t>10%</a:t>
                      </a:r>
                      <a:endParaRPr lang="zh-CN" altLang="en-US" sz="1400" kern="100" dirty="0">
                        <a:effectLst/>
                        <a:latin typeface="Times New Roman" panose="02020603050405020304" pitchFamily="18" charset="0"/>
                      </a:endParaRPr>
                    </a:p>
                  </a:txBody>
                  <a:tcPr marL="68580" marR="68580" anchor="ct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496154815"/>
                  </a:ext>
                </a:extLst>
              </a:tr>
              <a:tr h="451526">
                <a:tc>
                  <a:txBody>
                    <a:bodyPr/>
                    <a:lstStyle/>
                    <a:p>
                      <a:pPr algn="ctr">
                        <a:spcAft>
                          <a:spcPts val="600"/>
                        </a:spcAft>
                        <a:buNone/>
                      </a:pPr>
                      <a:r>
                        <a:rPr lang="en-US" sz="1400" kern="100" spc="-5">
                          <a:effectLst/>
                        </a:rPr>
                        <a:t>rgdp</a:t>
                      </a:r>
                      <a:endParaRPr 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-1.809</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dirty="0">
                          <a:effectLst/>
                        </a:rPr>
                        <a:t>-3.709</a:t>
                      </a:r>
                      <a:endParaRPr lang="zh-CN" altLang="en-US"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-2.983</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-2.623</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0.3761</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zh-CN" altLang="en-US" sz="1400" kern="100" spc="-5">
                          <a:effectLst/>
                        </a:rPr>
                        <a:t>不平稳</a:t>
                      </a:r>
                      <a:endParaRPr lang="zh-CN" altLang="en-US" sz="14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1268355518"/>
                  </a:ext>
                </a:extLst>
              </a:tr>
              <a:tr h="451526">
                <a:tc>
                  <a:txBody>
                    <a:bodyPr/>
                    <a:lstStyle/>
                    <a:p>
                      <a:pPr algn="ctr">
                        <a:spcAft>
                          <a:spcPts val="600"/>
                        </a:spcAft>
                        <a:buNone/>
                      </a:pPr>
                      <a:r>
                        <a:rPr lang="en-US" sz="1400" kern="100" spc="-5">
                          <a:effectLst/>
                        </a:rPr>
                        <a:t>d.rgdp</a:t>
                      </a:r>
                      <a:endParaRPr 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-8.230</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dirty="0">
                          <a:effectLst/>
                        </a:rPr>
                        <a:t>-3.716</a:t>
                      </a:r>
                      <a:endParaRPr lang="zh-CN" altLang="en-US"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dirty="0">
                          <a:effectLst/>
                        </a:rPr>
                        <a:t>-2.986</a:t>
                      </a:r>
                      <a:endParaRPr lang="zh-CN" altLang="en-US"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-2.624</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0.0000</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zh-CN" altLang="en-US" sz="1400" kern="100" spc="-5">
                          <a:effectLst/>
                        </a:rPr>
                        <a:t>平稳</a:t>
                      </a:r>
                      <a:endParaRPr lang="zh-CN" altLang="en-US" sz="14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2791660881"/>
                  </a:ext>
                </a:extLst>
              </a:tr>
              <a:tr h="451526">
                <a:tc>
                  <a:txBody>
                    <a:bodyPr/>
                    <a:lstStyle/>
                    <a:p>
                      <a:pPr algn="ctr">
                        <a:spcAft>
                          <a:spcPts val="600"/>
                        </a:spcAft>
                        <a:buNone/>
                      </a:pPr>
                      <a:r>
                        <a:rPr lang="en-US" sz="1400" kern="100" spc="-5">
                          <a:effectLst/>
                        </a:rPr>
                        <a:t>rm0</a:t>
                      </a:r>
                      <a:endParaRPr 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-2.434</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-3.709</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dirty="0">
                          <a:effectLst/>
                        </a:rPr>
                        <a:t>-2.983</a:t>
                      </a:r>
                      <a:endParaRPr lang="zh-CN" altLang="en-US"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-2.623</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0.1323</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zh-CN" altLang="en-US" sz="1400" kern="100" spc="-5">
                          <a:effectLst/>
                        </a:rPr>
                        <a:t>不平稳</a:t>
                      </a:r>
                      <a:endParaRPr lang="zh-CN" altLang="en-US" sz="14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1512397939"/>
                  </a:ext>
                </a:extLst>
              </a:tr>
              <a:tr h="451526">
                <a:tc>
                  <a:txBody>
                    <a:bodyPr/>
                    <a:lstStyle/>
                    <a:p>
                      <a:pPr algn="ctr">
                        <a:spcAft>
                          <a:spcPts val="600"/>
                        </a:spcAft>
                        <a:buNone/>
                      </a:pPr>
                      <a:r>
                        <a:rPr lang="en-US" sz="1400" kern="100" spc="-5">
                          <a:effectLst/>
                        </a:rPr>
                        <a:t>d.rm0</a:t>
                      </a:r>
                      <a:endParaRPr 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-6.457</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-3.716</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dirty="0">
                          <a:effectLst/>
                        </a:rPr>
                        <a:t>-2.986</a:t>
                      </a:r>
                      <a:endParaRPr lang="zh-CN" altLang="en-US"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-2.624</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dirty="0">
                          <a:effectLst/>
                        </a:rPr>
                        <a:t>0.0000</a:t>
                      </a:r>
                      <a:endParaRPr lang="zh-CN" altLang="en-US"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zh-CN" altLang="en-US" sz="1400" kern="100" spc="-5">
                          <a:effectLst/>
                        </a:rPr>
                        <a:t>平稳</a:t>
                      </a:r>
                      <a:endParaRPr lang="zh-CN" altLang="en-US" sz="14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2668561388"/>
                  </a:ext>
                </a:extLst>
              </a:tr>
              <a:tr h="451526">
                <a:tc>
                  <a:txBody>
                    <a:bodyPr/>
                    <a:lstStyle/>
                    <a:p>
                      <a:pPr algn="ctr">
                        <a:spcAft>
                          <a:spcPts val="600"/>
                        </a:spcAft>
                        <a:buNone/>
                      </a:pPr>
                      <a:r>
                        <a:rPr lang="en-US" sz="1400" kern="100" spc="-5">
                          <a:effectLst/>
                        </a:rPr>
                        <a:t>rm1</a:t>
                      </a:r>
                      <a:endParaRPr 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-2.683</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-3.709</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-2.983</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dirty="0">
                          <a:effectLst/>
                        </a:rPr>
                        <a:t>-2.623</a:t>
                      </a:r>
                      <a:endParaRPr lang="zh-CN" altLang="en-US"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0.0770</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zh-CN" altLang="en-US" sz="1400" kern="100" spc="-5" dirty="0">
                          <a:effectLst/>
                        </a:rPr>
                        <a:t>不平稳</a:t>
                      </a:r>
                      <a:endParaRPr lang="zh-CN" altLang="en-US" sz="1400" kern="100" dirty="0">
                        <a:effectLst/>
                        <a:latin typeface="Times New Roman" panose="02020603050405020304" pitchFamily="18" charset="0"/>
                      </a:endParaRPr>
                    </a:p>
                  </a:txBody>
                  <a:tcPr marL="68580" marR="68580" anchor="ctr"/>
                </a:tc>
                <a:extLst>
                  <a:ext uri="{0D108BD9-81ED-4DB2-BD59-A6C34878D82A}">
                    <a16:rowId xmlns:a16="http://schemas.microsoft.com/office/drawing/2014/main" val="1846979745"/>
                  </a:ext>
                </a:extLst>
              </a:tr>
              <a:tr h="451526">
                <a:tc>
                  <a:txBody>
                    <a:bodyPr/>
                    <a:lstStyle/>
                    <a:p>
                      <a:pPr algn="ctr">
                        <a:spcAft>
                          <a:spcPts val="600"/>
                        </a:spcAft>
                        <a:buNone/>
                      </a:pPr>
                      <a:r>
                        <a:rPr lang="en-US" sz="1400" kern="100" spc="-5">
                          <a:effectLst/>
                        </a:rPr>
                        <a:t>d.rm1</a:t>
                      </a:r>
                      <a:endParaRPr 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-7.008</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-3.716</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-2.986</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dirty="0">
                          <a:effectLst/>
                        </a:rPr>
                        <a:t>-2.624</a:t>
                      </a:r>
                      <a:endParaRPr lang="zh-CN" altLang="en-US"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0.0000</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zh-CN" altLang="en-US" sz="1400" kern="100" spc="-5" dirty="0">
                          <a:effectLst/>
                        </a:rPr>
                        <a:t>平稳</a:t>
                      </a:r>
                      <a:endParaRPr lang="zh-CN" altLang="en-US" sz="1400" kern="100" dirty="0">
                        <a:effectLst/>
                        <a:latin typeface="Times New Roman" panose="02020603050405020304" pitchFamily="18" charset="0"/>
                      </a:endParaRPr>
                    </a:p>
                  </a:txBody>
                  <a:tcPr marL="68580" marR="68580" anchor="ctr"/>
                </a:tc>
                <a:extLst>
                  <a:ext uri="{0D108BD9-81ED-4DB2-BD59-A6C34878D82A}">
                    <a16:rowId xmlns:a16="http://schemas.microsoft.com/office/drawing/2014/main" val="2908961092"/>
                  </a:ext>
                </a:extLst>
              </a:tr>
              <a:tr h="451526">
                <a:tc>
                  <a:txBody>
                    <a:bodyPr/>
                    <a:lstStyle/>
                    <a:p>
                      <a:pPr algn="ctr">
                        <a:spcAft>
                          <a:spcPts val="600"/>
                        </a:spcAft>
                        <a:buNone/>
                      </a:pPr>
                      <a:r>
                        <a:rPr lang="en-US" sz="1400" kern="100" spc="-5">
                          <a:effectLst/>
                        </a:rPr>
                        <a:t>rm2</a:t>
                      </a:r>
                      <a:endParaRPr 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-1.576</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-3.709</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-2.983</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-2.623</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dirty="0">
                          <a:effectLst/>
                        </a:rPr>
                        <a:t>0.4955</a:t>
                      </a:r>
                      <a:endParaRPr lang="zh-CN" altLang="en-US"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zh-CN" altLang="en-US" sz="1400" kern="100" spc="-5" dirty="0">
                          <a:effectLst/>
                        </a:rPr>
                        <a:t>不平稳</a:t>
                      </a:r>
                      <a:endParaRPr lang="zh-CN" altLang="en-US" sz="1400" kern="100" dirty="0">
                        <a:effectLst/>
                        <a:latin typeface="Times New Roman" panose="02020603050405020304" pitchFamily="18" charset="0"/>
                      </a:endParaRPr>
                    </a:p>
                  </a:txBody>
                  <a:tcPr marL="68580" marR="68580" anchor="ctr"/>
                </a:tc>
                <a:extLst>
                  <a:ext uri="{0D108BD9-81ED-4DB2-BD59-A6C34878D82A}">
                    <a16:rowId xmlns:a16="http://schemas.microsoft.com/office/drawing/2014/main" val="2196585463"/>
                  </a:ext>
                </a:extLst>
              </a:tr>
              <a:tr h="451526">
                <a:tc>
                  <a:txBody>
                    <a:bodyPr/>
                    <a:lstStyle/>
                    <a:p>
                      <a:pPr algn="ctr">
                        <a:spcAft>
                          <a:spcPts val="600"/>
                        </a:spcAft>
                        <a:buNone/>
                      </a:pPr>
                      <a:r>
                        <a:rPr lang="en-US" sz="1400" kern="100" spc="-5">
                          <a:effectLst/>
                        </a:rPr>
                        <a:t>d.rm2</a:t>
                      </a:r>
                      <a:endParaRPr 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-5.825</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-3.716</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-2.986</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-2.624</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dirty="0">
                          <a:effectLst/>
                        </a:rPr>
                        <a:t>0.0000</a:t>
                      </a:r>
                      <a:endParaRPr lang="zh-CN" altLang="en-US"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zh-CN" altLang="en-US" sz="1400" kern="100" spc="-5" dirty="0">
                          <a:effectLst/>
                        </a:rPr>
                        <a:t>平稳</a:t>
                      </a:r>
                      <a:endParaRPr lang="zh-CN" altLang="en-US" sz="1400" kern="100" dirty="0">
                        <a:effectLst/>
                        <a:latin typeface="Times New Roman" panose="02020603050405020304" pitchFamily="18" charset="0"/>
                      </a:endParaRPr>
                    </a:p>
                  </a:txBody>
                  <a:tcPr marL="68580" marR="68580" anchor="ctr"/>
                </a:tc>
                <a:extLst>
                  <a:ext uri="{0D108BD9-81ED-4DB2-BD59-A6C34878D82A}">
                    <a16:rowId xmlns:a16="http://schemas.microsoft.com/office/drawing/2014/main" val="3814795968"/>
                  </a:ext>
                </a:extLst>
              </a:tr>
            </a:tbl>
          </a:graphicData>
        </a:graphic>
      </p:graphicFrame>
      <p:sp>
        <p:nvSpPr>
          <p:cNvPr id="4" name="文本框 3">
            <a:extLst>
              <a:ext uri="{FF2B5EF4-FFF2-40B4-BE49-F238E27FC236}">
                <a16:creationId xmlns:a16="http://schemas.microsoft.com/office/drawing/2014/main" id="{9B3ED9A5-CF67-20D6-6F14-F1714F75AAB1}"/>
              </a:ext>
            </a:extLst>
          </p:cNvPr>
          <p:cNvSpPr txBox="1"/>
          <p:nvPr/>
        </p:nvSpPr>
        <p:spPr>
          <a:xfrm>
            <a:off x="3009900" y="1196645"/>
            <a:ext cx="6172200" cy="438197"/>
          </a:xfrm>
          <a:prstGeom prst="rect">
            <a:avLst/>
          </a:prstGeom>
          <a:noFill/>
        </p:spPr>
        <p:txBody>
          <a:bodyPr wrap="square">
            <a:spAutoFit/>
          </a:bodyPr>
          <a:lstStyle/>
          <a:p>
            <a:pPr marL="0" marR="0" algn="ctr">
              <a:lnSpc>
                <a:spcPct val="120000"/>
              </a:lnSpc>
              <a:spcBef>
                <a:spcPts val="780"/>
              </a:spcBef>
              <a:buNone/>
            </a:pPr>
            <a:r>
              <a:rPr lang="zh-CN" altLang="en-US" sz="2000" dirty="0">
                <a:latin typeface="Times New Roman" panose="02020603050405020304" pitchFamily="18" charset="0"/>
                <a:ea typeface="华文楷体" panose="02010600040101010101" charset="-122"/>
                <a:cs typeface="Times New Roman" panose="02020603050405020304" pitchFamily="18" charset="0"/>
              </a:rPr>
              <a:t>表</a:t>
            </a:r>
            <a:r>
              <a:rPr lang="en-US" altLang="zh-CN" sz="2000" dirty="0">
                <a:latin typeface="Times New Roman" panose="02020603050405020304" pitchFamily="18" charset="0"/>
                <a:ea typeface="华文楷体" panose="02010600040101010101" charset="-122"/>
                <a:cs typeface="Times New Roman" panose="02020603050405020304" pitchFamily="18" charset="0"/>
              </a:rPr>
              <a:t>13-7 </a:t>
            </a:r>
            <a:r>
              <a:rPr lang="zh-CN" altLang="en-US" sz="2000" dirty="0">
                <a:latin typeface="Times New Roman" panose="02020603050405020304" pitchFamily="18" charset="0"/>
                <a:ea typeface="华文楷体" panose="02010600040101010101" charset="-122"/>
                <a:cs typeface="Times New Roman" panose="02020603050405020304" pitchFamily="18" charset="0"/>
              </a:rPr>
              <a:t> 单位根检验结果</a:t>
            </a:r>
          </a:p>
        </p:txBody>
      </p:sp>
      <p:sp>
        <p:nvSpPr>
          <p:cNvPr id="8" name="文本框 7">
            <a:extLst>
              <a:ext uri="{FF2B5EF4-FFF2-40B4-BE49-F238E27FC236}">
                <a16:creationId xmlns:a16="http://schemas.microsoft.com/office/drawing/2014/main" id="{F04B03B5-FAE1-A100-F940-5EC283620E78}"/>
              </a:ext>
            </a:extLst>
          </p:cNvPr>
          <p:cNvSpPr txBox="1"/>
          <p:nvPr/>
        </p:nvSpPr>
        <p:spPr>
          <a:xfrm>
            <a:off x="2979280" y="6239929"/>
            <a:ext cx="6684434" cy="430887"/>
          </a:xfrm>
          <a:prstGeom prst="rect">
            <a:avLst/>
          </a:prstGeom>
          <a:noFill/>
        </p:spPr>
        <p:txBody>
          <a:bodyPr wrap="square">
            <a:spAutoFit/>
          </a:bodyPr>
          <a:lstStyle/>
          <a:p>
            <a:pPr marL="0" marR="0" algn="just">
              <a:buNone/>
            </a:pPr>
            <a:r>
              <a:rPr lang="zh-CN" altLang="en-US" sz="2200" dirty="0">
                <a:latin typeface="Times New Roman" panose="02020603050405020304" pitchFamily="18" charset="0"/>
                <a:ea typeface="华文楷体" panose="02010600040101010101" charset="-122"/>
                <a:cs typeface="Times New Roman" panose="02020603050405020304" pitchFamily="18" charset="0"/>
              </a:rPr>
              <a:t>各变量本身并不平稳，但一阶差分后均为平稳序列。</a:t>
            </a:r>
          </a:p>
        </p:txBody>
      </p:sp>
    </p:spTree>
    <p:extLst>
      <p:ext uri="{BB962C8B-B14F-4D97-AF65-F5344CB8AC3E}">
        <p14:creationId xmlns:p14="http://schemas.microsoft.com/office/powerpoint/2010/main" val="687632533"/>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01AA30-C864-C0A7-6363-86172F9D6B5F}"/>
            </a:ext>
          </a:extLst>
        </p:cNvPr>
        <p:cNvGrpSpPr/>
        <p:nvPr/>
      </p:nvGrpSpPr>
      <p:grpSpPr>
        <a:xfrm>
          <a:off x="0" y="0"/>
          <a:ext cx="0" cy="0"/>
          <a:chOff x="0" y="0"/>
          <a:chExt cx="0" cy="0"/>
        </a:xfrm>
      </p:grpSpPr>
      <p:sp>
        <p:nvSpPr>
          <p:cNvPr id="24580" name="Text Box 4">
            <a:extLst>
              <a:ext uri="{FF2B5EF4-FFF2-40B4-BE49-F238E27FC236}">
                <a16:creationId xmlns:a16="http://schemas.microsoft.com/office/drawing/2014/main" id="{E61A33A4-46FF-0C6A-A8D1-B5050B6A0C49}"/>
              </a:ext>
            </a:extLst>
          </p:cNvPr>
          <p:cNvSpPr txBox="1">
            <a:spLocks noChangeArrowheads="1"/>
          </p:cNvSpPr>
          <p:nvPr/>
        </p:nvSpPr>
        <p:spPr bwMode="auto">
          <a:xfrm>
            <a:off x="821586" y="868200"/>
            <a:ext cx="10999822" cy="450869"/>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457200" eaLnBrk="1" hangingPunct="1">
              <a:lnSpc>
                <a:spcPts val="3200"/>
              </a:lnSpc>
              <a:spcBef>
                <a:spcPct val="50000"/>
              </a:spcBef>
            </a:pPr>
            <a:r>
              <a:rPr lang="en-US" altLang="zh-CN" sz="25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3</a:t>
            </a:r>
            <a:r>
              <a:rPr lang="zh-CN" altLang="en-US" sz="25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．滞后阶数确定</a:t>
            </a:r>
            <a:endParaRPr lang="en-US" altLang="zh-CN" sz="25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a:extLst>
              <a:ext uri="{FF2B5EF4-FFF2-40B4-BE49-F238E27FC236}">
                <a16:creationId xmlns:a16="http://schemas.microsoft.com/office/drawing/2014/main" id="{B18DCDDA-45EA-B698-FF67-939D2EF6D0BB}"/>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34</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83A1124A-CFBF-2B19-8BD0-774B9D6068D9}"/>
              </a:ext>
            </a:extLst>
          </p:cNvPr>
          <p:cNvSpPr>
            <a:spLocks noChangeArrowheads="1"/>
          </p:cNvSpPr>
          <p:nvPr/>
        </p:nvSpPr>
        <p:spPr bwMode="auto">
          <a:xfrm>
            <a:off x="861591" y="107576"/>
            <a:ext cx="6157276"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三、中国货币供应量与经济增长关系</a:t>
            </a:r>
          </a:p>
        </p:txBody>
      </p:sp>
      <p:graphicFrame>
        <p:nvGraphicFramePr>
          <p:cNvPr id="3" name="表格 2">
            <a:extLst>
              <a:ext uri="{FF2B5EF4-FFF2-40B4-BE49-F238E27FC236}">
                <a16:creationId xmlns:a16="http://schemas.microsoft.com/office/drawing/2014/main" id="{6391A9D5-4BE5-433B-267C-44395F97B7C4}"/>
              </a:ext>
            </a:extLst>
          </p:cNvPr>
          <p:cNvGraphicFramePr>
            <a:graphicFrameLocks noGrp="1"/>
          </p:cNvGraphicFramePr>
          <p:nvPr>
            <p:extLst>
              <p:ext uri="{D42A27DB-BD31-4B8C-83A1-F6EECF244321}">
                <p14:modId xmlns:p14="http://schemas.microsoft.com/office/powerpoint/2010/main" val="3771089789"/>
              </p:ext>
            </p:extLst>
          </p:nvPr>
        </p:nvGraphicFramePr>
        <p:xfrm>
          <a:off x="821586" y="1879116"/>
          <a:ext cx="9135215" cy="4579507"/>
        </p:xfrm>
        <a:graphic>
          <a:graphicData uri="http://schemas.openxmlformats.org/drawingml/2006/table">
            <a:tbl>
              <a:tblPr>
                <a:tableStyleId>{5C22544A-7EE6-4342-B048-85BDC9FD1C3A}</a:tableStyleId>
              </a:tblPr>
              <a:tblGrid>
                <a:gridCol w="621195">
                  <a:extLst>
                    <a:ext uri="{9D8B030D-6E8A-4147-A177-3AD203B41FA5}">
                      <a16:colId xmlns:a16="http://schemas.microsoft.com/office/drawing/2014/main" val="2190965407"/>
                    </a:ext>
                  </a:extLst>
                </a:gridCol>
                <a:gridCol w="1183924">
                  <a:extLst>
                    <a:ext uri="{9D8B030D-6E8A-4147-A177-3AD203B41FA5}">
                      <a16:colId xmlns:a16="http://schemas.microsoft.com/office/drawing/2014/main" val="2465852403"/>
                    </a:ext>
                  </a:extLst>
                </a:gridCol>
                <a:gridCol w="1183924">
                  <a:extLst>
                    <a:ext uri="{9D8B030D-6E8A-4147-A177-3AD203B41FA5}">
                      <a16:colId xmlns:a16="http://schemas.microsoft.com/office/drawing/2014/main" val="1442844849"/>
                    </a:ext>
                  </a:extLst>
                </a:gridCol>
                <a:gridCol w="515226">
                  <a:extLst>
                    <a:ext uri="{9D8B030D-6E8A-4147-A177-3AD203B41FA5}">
                      <a16:colId xmlns:a16="http://schemas.microsoft.com/office/drawing/2014/main" val="2634009534"/>
                    </a:ext>
                  </a:extLst>
                </a:gridCol>
                <a:gridCol w="908040">
                  <a:extLst>
                    <a:ext uri="{9D8B030D-6E8A-4147-A177-3AD203B41FA5}">
                      <a16:colId xmlns:a16="http://schemas.microsoft.com/office/drawing/2014/main" val="136110821"/>
                    </a:ext>
                  </a:extLst>
                </a:gridCol>
                <a:gridCol w="1306336">
                  <a:extLst>
                    <a:ext uri="{9D8B030D-6E8A-4147-A177-3AD203B41FA5}">
                      <a16:colId xmlns:a16="http://schemas.microsoft.com/office/drawing/2014/main" val="3766039408"/>
                    </a:ext>
                  </a:extLst>
                </a:gridCol>
                <a:gridCol w="1138248">
                  <a:extLst>
                    <a:ext uri="{9D8B030D-6E8A-4147-A177-3AD203B41FA5}">
                      <a16:colId xmlns:a16="http://schemas.microsoft.com/office/drawing/2014/main" val="3475066681"/>
                    </a:ext>
                  </a:extLst>
                </a:gridCol>
                <a:gridCol w="1138248">
                  <a:extLst>
                    <a:ext uri="{9D8B030D-6E8A-4147-A177-3AD203B41FA5}">
                      <a16:colId xmlns:a16="http://schemas.microsoft.com/office/drawing/2014/main" val="3663005594"/>
                    </a:ext>
                  </a:extLst>
                </a:gridCol>
                <a:gridCol w="1140074">
                  <a:extLst>
                    <a:ext uri="{9D8B030D-6E8A-4147-A177-3AD203B41FA5}">
                      <a16:colId xmlns:a16="http://schemas.microsoft.com/office/drawing/2014/main" val="3776263300"/>
                    </a:ext>
                  </a:extLst>
                </a:gridCol>
              </a:tblGrid>
              <a:tr h="312307">
                <a:tc gridSpan="9">
                  <a:txBody>
                    <a:bodyPr/>
                    <a:lstStyle/>
                    <a:p>
                      <a:pPr algn="ctr">
                        <a:spcAft>
                          <a:spcPts val="600"/>
                        </a:spcAft>
                        <a:buNone/>
                      </a:pPr>
                      <a:r>
                        <a:rPr lang="en-US" sz="1400" kern="100" dirty="0" err="1">
                          <a:effectLst/>
                        </a:rPr>
                        <a:t>rgdp</a:t>
                      </a:r>
                      <a:r>
                        <a:rPr lang="zh-CN" altLang="en-US" sz="1400" kern="100" dirty="0">
                          <a:effectLst/>
                        </a:rPr>
                        <a:t>与</a:t>
                      </a:r>
                      <a:r>
                        <a:rPr lang="en-US" sz="1400" kern="100" dirty="0" err="1">
                          <a:effectLst/>
                        </a:rPr>
                        <a:t>rm0</a:t>
                      </a:r>
                      <a:endParaRPr lang="en-US" sz="1400" kern="100" dirty="0">
                        <a:effectLst/>
                        <a:latin typeface="Times New Roman" panose="02020603050405020304" pitchFamily="18" charset="0"/>
                      </a:endParaRPr>
                    </a:p>
                  </a:txBody>
                  <a:tcPr marL="68580" marR="6858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3160821605"/>
                  </a:ext>
                </a:extLst>
              </a:tr>
              <a:tr h="292576">
                <a:tc>
                  <a:txBody>
                    <a:bodyPr/>
                    <a:lstStyle/>
                    <a:p>
                      <a:pPr algn="ctr">
                        <a:spcAft>
                          <a:spcPts val="600"/>
                        </a:spcAft>
                        <a:buNone/>
                      </a:pPr>
                      <a:r>
                        <a:rPr lang="en-US" sz="1400" kern="100" spc="-5" dirty="0">
                          <a:effectLst/>
                        </a:rPr>
                        <a:t>lag</a:t>
                      </a:r>
                      <a:endParaRPr lang="en-US"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sz="1400" kern="100">
                          <a:effectLst/>
                        </a:rPr>
                        <a:t>LL</a:t>
                      </a:r>
                      <a:endParaRPr 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sz="1400" kern="100">
                          <a:effectLst/>
                        </a:rPr>
                        <a:t>LR</a:t>
                      </a:r>
                      <a:endParaRPr 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sz="1400" kern="100">
                          <a:effectLst/>
                        </a:rPr>
                        <a:t>df</a:t>
                      </a:r>
                      <a:endParaRPr 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sz="1400" kern="100">
                          <a:effectLst/>
                        </a:rPr>
                        <a:t>p</a:t>
                      </a:r>
                      <a:endParaRPr 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sz="1400" kern="100" dirty="0" err="1">
                          <a:effectLst/>
                        </a:rPr>
                        <a:t>FPE</a:t>
                      </a:r>
                      <a:endParaRPr lang="en-US"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sz="1400" kern="100">
                          <a:effectLst/>
                        </a:rPr>
                        <a:t>AIC</a:t>
                      </a:r>
                      <a:endParaRPr 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sz="1400" kern="100">
                          <a:effectLst/>
                        </a:rPr>
                        <a:t>HQIC</a:t>
                      </a:r>
                      <a:endParaRPr 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sz="1400" kern="100">
                          <a:effectLst/>
                        </a:rPr>
                        <a:t>SBIC</a:t>
                      </a:r>
                      <a:endParaRPr lang="en-US" sz="14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200528297"/>
                  </a:ext>
                </a:extLst>
              </a:tr>
              <a:tr h="292576">
                <a:tc>
                  <a:txBody>
                    <a:bodyPr/>
                    <a:lstStyle/>
                    <a:p>
                      <a:pPr algn="ctr">
                        <a:spcAft>
                          <a:spcPts val="600"/>
                        </a:spcAft>
                        <a:buNone/>
                      </a:pPr>
                      <a:r>
                        <a:rPr lang="en-US" altLang="zh-CN" sz="1400" kern="100" spc="-5" dirty="0">
                          <a:effectLst/>
                        </a:rPr>
                        <a:t>0</a:t>
                      </a:r>
                      <a:endParaRPr lang="zh-CN" altLang="en-US"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-143.516</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zh-CN" altLang="en-US" sz="1400" kern="100" spc="-5">
                          <a:effectLst/>
                        </a:rPr>
                        <a:t> </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zh-CN" altLang="en-US" sz="1400" kern="100" spc="-5">
                          <a:effectLst/>
                        </a:rPr>
                        <a:t> </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zh-CN" altLang="en-US" sz="1400" kern="100" spc="-5">
                          <a:effectLst/>
                        </a:rPr>
                        <a:t> </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111.978</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10.394</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10.4231</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10.4891</a:t>
                      </a:r>
                      <a:endParaRPr lang="en-US" altLang="zh-CN" sz="14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3185210658"/>
                  </a:ext>
                </a:extLst>
              </a:tr>
              <a:tr h="292576">
                <a:tc>
                  <a:txBody>
                    <a:bodyPr/>
                    <a:lstStyle/>
                    <a:p>
                      <a:pPr algn="ctr">
                        <a:spcAft>
                          <a:spcPts val="600"/>
                        </a:spcAft>
                        <a:buNone/>
                      </a:pPr>
                      <a:r>
                        <a:rPr lang="en-US" altLang="zh-CN" sz="1400" kern="100" spc="-5" dirty="0">
                          <a:effectLst/>
                        </a:rPr>
                        <a:t>1</a:t>
                      </a:r>
                      <a:endParaRPr lang="zh-CN" altLang="en-US"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-134.437</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18.158*</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4</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0.001</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78.032*</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dirty="0">
                          <a:effectLst/>
                        </a:rPr>
                        <a:t>10.031*</a:t>
                      </a:r>
                      <a:endParaRPr lang="en-US" altLang="zh-CN"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10.119*</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10.317*</a:t>
                      </a:r>
                      <a:endParaRPr lang="en-US" altLang="zh-CN" sz="14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3734600457"/>
                  </a:ext>
                </a:extLst>
              </a:tr>
              <a:tr h="292576">
                <a:tc gridSpan="9">
                  <a:txBody>
                    <a:bodyPr/>
                    <a:lstStyle/>
                    <a:p>
                      <a:pPr algn="ctr">
                        <a:spcAft>
                          <a:spcPts val="600"/>
                        </a:spcAft>
                        <a:buNone/>
                      </a:pPr>
                      <a:r>
                        <a:rPr lang="en-US" sz="1400" kern="100" dirty="0" err="1">
                          <a:effectLst/>
                        </a:rPr>
                        <a:t>rgdp</a:t>
                      </a:r>
                      <a:r>
                        <a:rPr lang="zh-CN" altLang="en-US" sz="1400" kern="100" dirty="0">
                          <a:effectLst/>
                        </a:rPr>
                        <a:t>与</a:t>
                      </a:r>
                      <a:r>
                        <a:rPr lang="en-US" sz="1400" kern="100" dirty="0" err="1">
                          <a:effectLst/>
                        </a:rPr>
                        <a:t>rm1</a:t>
                      </a:r>
                      <a:endParaRPr lang="en-US" sz="1400" kern="100" dirty="0">
                        <a:effectLst/>
                        <a:latin typeface="Times New Roman" panose="02020603050405020304" pitchFamily="18" charset="0"/>
                      </a:endParaRPr>
                    </a:p>
                  </a:txBody>
                  <a:tcPr marL="68580" marR="6858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3858653552"/>
                  </a:ext>
                </a:extLst>
              </a:tr>
              <a:tr h="292576">
                <a:tc>
                  <a:txBody>
                    <a:bodyPr/>
                    <a:lstStyle/>
                    <a:p>
                      <a:pPr algn="ctr">
                        <a:spcAft>
                          <a:spcPts val="600"/>
                        </a:spcAft>
                        <a:buNone/>
                      </a:pPr>
                      <a:r>
                        <a:rPr lang="en-US" sz="1400" kern="100" spc="-5" dirty="0">
                          <a:effectLst/>
                        </a:rPr>
                        <a:t>lag</a:t>
                      </a:r>
                      <a:endParaRPr lang="en-US"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sz="1400" kern="100">
                          <a:effectLst/>
                        </a:rPr>
                        <a:t>LL</a:t>
                      </a:r>
                      <a:endParaRPr 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sz="1400" kern="100">
                          <a:effectLst/>
                        </a:rPr>
                        <a:t>LR</a:t>
                      </a:r>
                      <a:endParaRPr 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sz="1400" kern="100">
                          <a:effectLst/>
                        </a:rPr>
                        <a:t>df</a:t>
                      </a:r>
                      <a:endParaRPr 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sz="1400" kern="100">
                          <a:effectLst/>
                        </a:rPr>
                        <a:t>p</a:t>
                      </a:r>
                      <a:endParaRPr 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sz="1400" kern="100">
                          <a:effectLst/>
                        </a:rPr>
                        <a:t>FPE</a:t>
                      </a:r>
                      <a:endParaRPr 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sz="1400" kern="100" dirty="0">
                          <a:effectLst/>
                        </a:rPr>
                        <a:t>AIC</a:t>
                      </a:r>
                      <a:endParaRPr lang="en-US"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sz="1400" kern="100">
                          <a:effectLst/>
                        </a:rPr>
                        <a:t>HQIC</a:t>
                      </a:r>
                      <a:endParaRPr 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sz="1400" kern="100">
                          <a:effectLst/>
                        </a:rPr>
                        <a:t>SBIC</a:t>
                      </a:r>
                      <a:endParaRPr lang="en-US" sz="14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1096903409"/>
                  </a:ext>
                </a:extLst>
              </a:tr>
              <a:tr h="292576">
                <a:tc>
                  <a:txBody>
                    <a:bodyPr/>
                    <a:lstStyle/>
                    <a:p>
                      <a:pPr algn="ctr">
                        <a:spcAft>
                          <a:spcPts val="600"/>
                        </a:spcAft>
                        <a:buNone/>
                      </a:pPr>
                      <a:r>
                        <a:rPr lang="en-US" altLang="zh-CN" sz="1400" kern="100" dirty="0">
                          <a:effectLst/>
                        </a:rPr>
                        <a:t>0</a:t>
                      </a:r>
                      <a:endParaRPr lang="en-US" altLang="zh-CN"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-155.955</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zh-CN" altLang="en-US" sz="1400" kern="100">
                          <a:effectLst/>
                        </a:rPr>
                        <a:t> </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zh-CN" altLang="en-US" sz="1400" kern="100">
                          <a:effectLst/>
                        </a:rPr>
                        <a:t> </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zh-CN" altLang="en-US" sz="1400" kern="100">
                          <a:effectLst/>
                        </a:rPr>
                        <a:t> </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272.276</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dirty="0">
                          <a:effectLst/>
                        </a:rPr>
                        <a:t>11.283</a:t>
                      </a:r>
                      <a:endParaRPr lang="en-US" altLang="zh-CN"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11.312</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dirty="0">
                          <a:effectLst/>
                        </a:rPr>
                        <a:t>11.378</a:t>
                      </a:r>
                      <a:endParaRPr lang="en-US" altLang="zh-CN" sz="1400" kern="100" dirty="0">
                        <a:effectLst/>
                        <a:latin typeface="Times New Roman" panose="02020603050405020304" pitchFamily="18" charset="0"/>
                      </a:endParaRPr>
                    </a:p>
                  </a:txBody>
                  <a:tcPr marL="68580" marR="68580" anchor="ctr"/>
                </a:tc>
                <a:extLst>
                  <a:ext uri="{0D108BD9-81ED-4DB2-BD59-A6C34878D82A}">
                    <a16:rowId xmlns:a16="http://schemas.microsoft.com/office/drawing/2014/main" val="4203021878"/>
                  </a:ext>
                </a:extLst>
              </a:tr>
              <a:tr h="292576">
                <a:tc>
                  <a:txBody>
                    <a:bodyPr/>
                    <a:lstStyle/>
                    <a:p>
                      <a:pPr algn="ctr">
                        <a:spcAft>
                          <a:spcPts val="600"/>
                        </a:spcAft>
                        <a:buNone/>
                      </a:pPr>
                      <a:r>
                        <a:rPr lang="en-US" altLang="zh-CN" sz="1400" kern="100">
                          <a:effectLst/>
                        </a:rPr>
                        <a:t>1</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-146.747</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18.417</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4</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0.001</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187.99</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10.911</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dirty="0">
                          <a:effectLst/>
                        </a:rPr>
                        <a:t>10.998</a:t>
                      </a:r>
                      <a:endParaRPr lang="en-US" altLang="zh-CN"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11.196*</a:t>
                      </a:r>
                      <a:endParaRPr lang="en-US" altLang="zh-CN" sz="14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2432994836"/>
                  </a:ext>
                </a:extLst>
              </a:tr>
              <a:tr h="292576">
                <a:tc>
                  <a:txBody>
                    <a:bodyPr/>
                    <a:lstStyle/>
                    <a:p>
                      <a:pPr algn="ctr">
                        <a:spcAft>
                          <a:spcPts val="600"/>
                        </a:spcAft>
                        <a:buNone/>
                      </a:pPr>
                      <a:r>
                        <a:rPr lang="en-US" altLang="zh-CN" sz="1400" kern="100">
                          <a:effectLst/>
                        </a:rPr>
                        <a:t>2</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dirty="0">
                          <a:effectLst/>
                        </a:rPr>
                        <a:t>-140.469</a:t>
                      </a:r>
                      <a:endParaRPr lang="en-US" altLang="zh-CN"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12.555*</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4</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0.014</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160.743*</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10.748*</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dirty="0">
                          <a:effectLst/>
                        </a:rPr>
                        <a:t>10.893*</a:t>
                      </a:r>
                      <a:endParaRPr lang="en-US" altLang="zh-CN"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11.224*</a:t>
                      </a:r>
                      <a:endParaRPr lang="en-US" altLang="zh-CN" sz="14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4067395404"/>
                  </a:ext>
                </a:extLst>
              </a:tr>
              <a:tr h="292576">
                <a:tc gridSpan="9">
                  <a:txBody>
                    <a:bodyPr/>
                    <a:lstStyle/>
                    <a:p>
                      <a:pPr algn="ctr">
                        <a:spcAft>
                          <a:spcPts val="600"/>
                        </a:spcAft>
                        <a:buNone/>
                      </a:pPr>
                      <a:r>
                        <a:rPr lang="en-US" sz="1400" kern="100" dirty="0" err="1">
                          <a:effectLst/>
                        </a:rPr>
                        <a:t>rgdp</a:t>
                      </a:r>
                      <a:r>
                        <a:rPr lang="zh-CN" altLang="en-US" sz="1400" kern="100" dirty="0">
                          <a:effectLst/>
                        </a:rPr>
                        <a:t>与</a:t>
                      </a:r>
                      <a:r>
                        <a:rPr lang="en-US" sz="1400" kern="100" dirty="0" err="1">
                          <a:effectLst/>
                        </a:rPr>
                        <a:t>rm2</a:t>
                      </a:r>
                      <a:endParaRPr lang="en-US" sz="1400" kern="100" dirty="0">
                        <a:effectLst/>
                        <a:latin typeface="Times New Roman" panose="02020603050405020304" pitchFamily="18" charset="0"/>
                      </a:endParaRPr>
                    </a:p>
                  </a:txBody>
                  <a:tcPr marL="68580" marR="6858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2827194577"/>
                  </a:ext>
                </a:extLst>
              </a:tr>
              <a:tr h="292576">
                <a:tc>
                  <a:txBody>
                    <a:bodyPr/>
                    <a:lstStyle/>
                    <a:p>
                      <a:pPr algn="ctr">
                        <a:spcAft>
                          <a:spcPts val="600"/>
                        </a:spcAft>
                        <a:buNone/>
                      </a:pPr>
                      <a:r>
                        <a:rPr lang="en-US" sz="1400" kern="100" spc="-5">
                          <a:effectLst/>
                        </a:rPr>
                        <a:t>lag</a:t>
                      </a:r>
                      <a:endParaRPr 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sz="1400" kern="100" dirty="0">
                          <a:effectLst/>
                        </a:rPr>
                        <a:t>LL</a:t>
                      </a:r>
                      <a:endParaRPr lang="en-US"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sz="1400" kern="100">
                          <a:effectLst/>
                        </a:rPr>
                        <a:t>LR</a:t>
                      </a:r>
                      <a:endParaRPr 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sz="1400" kern="100">
                          <a:effectLst/>
                        </a:rPr>
                        <a:t>df</a:t>
                      </a:r>
                      <a:endParaRPr 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sz="1400" kern="100">
                          <a:effectLst/>
                        </a:rPr>
                        <a:t>p</a:t>
                      </a:r>
                      <a:endParaRPr 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sz="1400" kern="100">
                          <a:effectLst/>
                        </a:rPr>
                        <a:t>FPE</a:t>
                      </a:r>
                      <a:endParaRPr 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sz="1400" kern="100">
                          <a:effectLst/>
                        </a:rPr>
                        <a:t>AIC</a:t>
                      </a:r>
                      <a:endParaRPr 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sz="1400" kern="100" dirty="0" err="1">
                          <a:effectLst/>
                        </a:rPr>
                        <a:t>HQIC</a:t>
                      </a:r>
                      <a:endParaRPr lang="en-US"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sz="1400" kern="100">
                          <a:effectLst/>
                        </a:rPr>
                        <a:t>SBIC</a:t>
                      </a:r>
                      <a:endParaRPr lang="en-US" sz="14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2136427652"/>
                  </a:ext>
                </a:extLst>
              </a:tr>
              <a:tr h="292576">
                <a:tc>
                  <a:txBody>
                    <a:bodyPr/>
                    <a:lstStyle/>
                    <a:p>
                      <a:pPr algn="ctr">
                        <a:spcAft>
                          <a:spcPts val="600"/>
                        </a:spcAft>
                        <a:buNone/>
                      </a:pPr>
                      <a:r>
                        <a:rPr lang="en-US" altLang="zh-CN" sz="1400" kern="100" spc="-5">
                          <a:effectLst/>
                        </a:rPr>
                        <a:t>0</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dirty="0">
                          <a:effectLst/>
                        </a:rPr>
                        <a:t>-146.634</a:t>
                      </a:r>
                      <a:endParaRPr lang="en-US" altLang="zh-CN"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zh-CN" altLang="en-US" sz="1400" kern="100" spc="-5">
                          <a:effectLst/>
                        </a:rPr>
                        <a:t> </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zh-CN" altLang="en-US" sz="1400" kern="100" spc="-5">
                          <a:effectLst/>
                        </a:rPr>
                        <a:t> </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zh-CN" altLang="en-US" sz="1400" kern="100" spc="-5">
                          <a:effectLst/>
                        </a:rPr>
                        <a:t> </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139.914</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10.617</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10.646</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dirty="0">
                          <a:effectLst/>
                        </a:rPr>
                        <a:t>10.712</a:t>
                      </a:r>
                      <a:endParaRPr lang="en-US" altLang="zh-CN" sz="1400" kern="100" dirty="0">
                        <a:effectLst/>
                        <a:latin typeface="Times New Roman" panose="02020603050405020304" pitchFamily="18" charset="0"/>
                      </a:endParaRPr>
                    </a:p>
                  </a:txBody>
                  <a:tcPr marL="68580" marR="68580" anchor="ctr"/>
                </a:tc>
                <a:extLst>
                  <a:ext uri="{0D108BD9-81ED-4DB2-BD59-A6C34878D82A}">
                    <a16:rowId xmlns:a16="http://schemas.microsoft.com/office/drawing/2014/main" val="806665652"/>
                  </a:ext>
                </a:extLst>
              </a:tr>
              <a:tr h="292576">
                <a:tc>
                  <a:txBody>
                    <a:bodyPr/>
                    <a:lstStyle/>
                    <a:p>
                      <a:pPr algn="ctr">
                        <a:spcAft>
                          <a:spcPts val="600"/>
                        </a:spcAft>
                        <a:buNone/>
                      </a:pPr>
                      <a:r>
                        <a:rPr lang="en-US" altLang="zh-CN" sz="1400" kern="100" spc="-5">
                          <a:effectLst/>
                        </a:rPr>
                        <a:t>1</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dirty="0">
                          <a:effectLst/>
                        </a:rPr>
                        <a:t>-126.957</a:t>
                      </a:r>
                      <a:endParaRPr lang="en-US" altLang="zh-CN"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dirty="0">
                          <a:effectLst/>
                        </a:rPr>
                        <a:t>39.354</a:t>
                      </a:r>
                      <a:endParaRPr lang="en-US" altLang="zh-CN"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4</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0.000</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45.733</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9.497</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9.584</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dirty="0">
                          <a:effectLst/>
                        </a:rPr>
                        <a:t>9.782*</a:t>
                      </a:r>
                      <a:endParaRPr lang="en-US" altLang="zh-CN" sz="1400" kern="100" dirty="0">
                        <a:effectLst/>
                        <a:latin typeface="Times New Roman" panose="02020603050405020304" pitchFamily="18" charset="0"/>
                      </a:endParaRPr>
                    </a:p>
                  </a:txBody>
                  <a:tcPr marL="68580" marR="68580" anchor="ctr"/>
                </a:tc>
                <a:extLst>
                  <a:ext uri="{0D108BD9-81ED-4DB2-BD59-A6C34878D82A}">
                    <a16:rowId xmlns:a16="http://schemas.microsoft.com/office/drawing/2014/main" val="2289647278"/>
                  </a:ext>
                </a:extLst>
              </a:tr>
              <a:tr h="292576">
                <a:tc>
                  <a:txBody>
                    <a:bodyPr/>
                    <a:lstStyle/>
                    <a:p>
                      <a:pPr algn="ctr">
                        <a:spcAft>
                          <a:spcPts val="600"/>
                        </a:spcAft>
                        <a:buNone/>
                      </a:pPr>
                      <a:r>
                        <a:rPr lang="en-US" altLang="zh-CN" sz="1400" kern="100" spc="-5">
                          <a:effectLst/>
                        </a:rPr>
                        <a:t>2</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-121.777</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dirty="0">
                          <a:effectLst/>
                        </a:rPr>
                        <a:t>10.361</a:t>
                      </a:r>
                      <a:endParaRPr lang="en-US" altLang="zh-CN"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4</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0.035</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42.292</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9.413</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9.558</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dirty="0">
                          <a:effectLst/>
                        </a:rPr>
                        <a:t>9.888</a:t>
                      </a:r>
                      <a:endParaRPr lang="en-US" altLang="zh-CN" sz="1400" kern="100" dirty="0">
                        <a:effectLst/>
                        <a:latin typeface="Times New Roman" panose="02020603050405020304" pitchFamily="18" charset="0"/>
                      </a:endParaRPr>
                    </a:p>
                  </a:txBody>
                  <a:tcPr marL="68580" marR="68580" anchor="ctr"/>
                </a:tc>
                <a:extLst>
                  <a:ext uri="{0D108BD9-81ED-4DB2-BD59-A6C34878D82A}">
                    <a16:rowId xmlns:a16="http://schemas.microsoft.com/office/drawing/2014/main" val="2105373994"/>
                  </a:ext>
                </a:extLst>
              </a:tr>
              <a:tr h="292576">
                <a:tc>
                  <a:txBody>
                    <a:bodyPr/>
                    <a:lstStyle/>
                    <a:p>
                      <a:pPr algn="ctr">
                        <a:spcAft>
                          <a:spcPts val="600"/>
                        </a:spcAft>
                        <a:buNone/>
                      </a:pPr>
                      <a:r>
                        <a:rPr lang="en-US" altLang="zh-CN" sz="1400" kern="100" spc="-5">
                          <a:effectLst/>
                        </a:rPr>
                        <a:t>3</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-116.816</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dirty="0">
                          <a:effectLst/>
                        </a:rPr>
                        <a:t>9.921*</a:t>
                      </a:r>
                      <a:endParaRPr lang="en-US" altLang="zh-CN"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a:effectLst/>
                        </a:rPr>
                        <a:t>4</a:t>
                      </a:r>
                      <a:endParaRPr lang="en-US" altLang="zh-CN"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dirty="0">
                          <a:effectLst/>
                        </a:rPr>
                        <a:t>0.042</a:t>
                      </a:r>
                      <a:endParaRPr lang="en-US" altLang="zh-CN"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dirty="0">
                          <a:effectLst/>
                        </a:rPr>
                        <a:t>40.041*</a:t>
                      </a:r>
                      <a:endParaRPr lang="en-US" altLang="zh-CN"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dirty="0">
                          <a:effectLst/>
                        </a:rPr>
                        <a:t>9.344*</a:t>
                      </a:r>
                      <a:endParaRPr lang="en-US" altLang="zh-CN"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dirty="0">
                          <a:effectLst/>
                        </a:rPr>
                        <a:t>9.548*</a:t>
                      </a:r>
                      <a:endParaRPr lang="en-US" altLang="zh-CN"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dirty="0">
                          <a:effectLst/>
                        </a:rPr>
                        <a:t>10.010</a:t>
                      </a:r>
                      <a:endParaRPr lang="en-US" altLang="zh-CN" sz="1400" kern="100" dirty="0">
                        <a:effectLst/>
                        <a:latin typeface="Times New Roman" panose="02020603050405020304" pitchFamily="18" charset="0"/>
                      </a:endParaRPr>
                    </a:p>
                  </a:txBody>
                  <a:tcPr marL="68580" marR="68580" anchor="ctr"/>
                </a:tc>
                <a:extLst>
                  <a:ext uri="{0D108BD9-81ED-4DB2-BD59-A6C34878D82A}">
                    <a16:rowId xmlns:a16="http://schemas.microsoft.com/office/drawing/2014/main" val="1520648750"/>
                  </a:ext>
                </a:extLst>
              </a:tr>
            </a:tbl>
          </a:graphicData>
        </a:graphic>
      </p:graphicFrame>
      <p:sp>
        <p:nvSpPr>
          <p:cNvPr id="9" name="文本框 8">
            <a:extLst>
              <a:ext uri="{FF2B5EF4-FFF2-40B4-BE49-F238E27FC236}">
                <a16:creationId xmlns:a16="http://schemas.microsoft.com/office/drawing/2014/main" id="{D8A2D4C9-9B0F-2071-8BC9-2D2B8C7C6127}"/>
              </a:ext>
            </a:extLst>
          </p:cNvPr>
          <p:cNvSpPr txBox="1"/>
          <p:nvPr/>
        </p:nvSpPr>
        <p:spPr>
          <a:xfrm>
            <a:off x="3009900" y="1479006"/>
            <a:ext cx="6172200" cy="400110"/>
          </a:xfrm>
          <a:prstGeom prst="rect">
            <a:avLst/>
          </a:prstGeom>
          <a:noFill/>
        </p:spPr>
        <p:txBody>
          <a:bodyPr wrap="square">
            <a:spAutoFit/>
          </a:bodyPr>
          <a:lstStyle/>
          <a:p>
            <a:pPr marL="0" marR="0" algn="just">
              <a:buNone/>
            </a:pPr>
            <a:r>
              <a:rPr lang="zh-CN" altLang="en-US" sz="2000" dirty="0">
                <a:latin typeface="Times New Roman" panose="02020603050405020304" pitchFamily="18" charset="0"/>
                <a:ea typeface="华文楷体" panose="02010600040101010101" charset="-122"/>
                <a:cs typeface="Times New Roman" panose="02020603050405020304" pitchFamily="18" charset="0"/>
              </a:rPr>
              <a:t>表</a:t>
            </a:r>
            <a:r>
              <a:rPr lang="en-US" altLang="zh-CN" sz="2000" dirty="0">
                <a:latin typeface="Times New Roman" panose="02020603050405020304" pitchFamily="18" charset="0"/>
                <a:ea typeface="华文楷体" panose="02010600040101010101" charset="-122"/>
                <a:cs typeface="Times New Roman" panose="02020603050405020304" pitchFamily="18" charset="0"/>
              </a:rPr>
              <a:t>13-8 </a:t>
            </a:r>
            <a:r>
              <a:rPr lang="zh-CN" altLang="en-US" sz="2000" dirty="0">
                <a:latin typeface="Times New Roman" panose="02020603050405020304" pitchFamily="18" charset="0"/>
                <a:ea typeface="华文楷体" panose="02010600040101010101" charset="-122"/>
                <a:cs typeface="Times New Roman" panose="02020603050405020304" pitchFamily="18" charset="0"/>
              </a:rPr>
              <a:t> </a:t>
            </a:r>
            <a:r>
              <a:rPr lang="en-US" altLang="zh-CN" sz="2000" dirty="0">
                <a:latin typeface="Times New Roman" panose="02020603050405020304" pitchFamily="18" charset="0"/>
                <a:ea typeface="华文楷体" panose="02010600040101010101" charset="-122"/>
                <a:cs typeface="Times New Roman" panose="02020603050405020304" pitchFamily="18" charset="0"/>
              </a:rPr>
              <a:t>VAR</a:t>
            </a:r>
            <a:r>
              <a:rPr lang="zh-CN" altLang="en-US" sz="2000" dirty="0">
                <a:latin typeface="Times New Roman" panose="02020603050405020304" pitchFamily="18" charset="0"/>
                <a:ea typeface="华文楷体" panose="02010600040101010101" charset="-122"/>
                <a:cs typeface="Times New Roman" panose="02020603050405020304" pitchFamily="18" charset="0"/>
              </a:rPr>
              <a:t>模型的滞后阶数检验</a:t>
            </a:r>
          </a:p>
        </p:txBody>
      </p:sp>
      <p:sp>
        <p:nvSpPr>
          <p:cNvPr id="11" name="文本框 10">
            <a:extLst>
              <a:ext uri="{FF2B5EF4-FFF2-40B4-BE49-F238E27FC236}">
                <a16:creationId xmlns:a16="http://schemas.microsoft.com/office/drawing/2014/main" id="{CE4EFB8D-263C-E387-15ED-7926864BED56}"/>
              </a:ext>
            </a:extLst>
          </p:cNvPr>
          <p:cNvSpPr txBox="1"/>
          <p:nvPr/>
        </p:nvSpPr>
        <p:spPr>
          <a:xfrm>
            <a:off x="10022808" y="3119897"/>
            <a:ext cx="2067592" cy="2097947"/>
          </a:xfrm>
          <a:prstGeom prst="rect">
            <a:avLst/>
          </a:prstGeom>
          <a:noFill/>
        </p:spPr>
        <p:txBody>
          <a:bodyPr wrap="square">
            <a:spAutoFit/>
          </a:bodyPr>
          <a:lstStyle/>
          <a:p>
            <a:pPr marL="0" marR="0" indent="457200" algn="just">
              <a:lnSpc>
                <a:spcPct val="120000"/>
              </a:lnSpc>
              <a:buNone/>
            </a:pPr>
            <a:r>
              <a:rPr lang="en-US" altLang="zh-CN" sz="2200" dirty="0" err="1">
                <a:latin typeface="Times New Roman" panose="02020603050405020304" pitchFamily="18" charset="0"/>
                <a:ea typeface="华文楷体" panose="02010600040101010101" charset="-122"/>
                <a:cs typeface="Times New Roman" panose="02020603050405020304" pitchFamily="18" charset="0"/>
              </a:rPr>
              <a:t>rgdp</a:t>
            </a:r>
            <a:r>
              <a:rPr lang="zh-CN" altLang="en-US" sz="2200" dirty="0">
                <a:latin typeface="Times New Roman" panose="02020603050405020304" pitchFamily="18" charset="0"/>
                <a:ea typeface="华文楷体" panose="02010600040101010101" charset="-122"/>
                <a:cs typeface="Times New Roman" panose="02020603050405020304" pitchFamily="18" charset="0"/>
              </a:rPr>
              <a:t>与</a:t>
            </a:r>
            <a:r>
              <a:rPr lang="en-US" altLang="zh-CN" sz="2200" dirty="0" err="1">
                <a:latin typeface="Times New Roman" panose="02020603050405020304" pitchFamily="18" charset="0"/>
                <a:ea typeface="华文楷体" panose="02010600040101010101" charset="-122"/>
                <a:cs typeface="Times New Roman" panose="02020603050405020304" pitchFamily="18" charset="0"/>
              </a:rPr>
              <a:t>rm0</a:t>
            </a:r>
            <a:r>
              <a:rPr lang="zh-CN" altLang="en-US" sz="2200" dirty="0">
                <a:latin typeface="Times New Roman" panose="02020603050405020304" pitchFamily="18" charset="0"/>
                <a:ea typeface="华文楷体" panose="02010600040101010101" charset="-122"/>
                <a:cs typeface="Times New Roman" panose="02020603050405020304" pitchFamily="18" charset="0"/>
              </a:rPr>
              <a:t>、</a:t>
            </a:r>
            <a:r>
              <a:rPr lang="en-US" altLang="zh-CN" sz="2200" dirty="0" err="1">
                <a:latin typeface="Times New Roman" panose="02020603050405020304" pitchFamily="18" charset="0"/>
                <a:ea typeface="华文楷体" panose="02010600040101010101" charset="-122"/>
                <a:cs typeface="Times New Roman" panose="02020603050405020304" pitchFamily="18" charset="0"/>
              </a:rPr>
              <a:t>rm1</a:t>
            </a:r>
            <a:r>
              <a:rPr lang="zh-CN" altLang="en-US" sz="2200" dirty="0">
                <a:latin typeface="Times New Roman" panose="02020603050405020304" pitchFamily="18" charset="0"/>
                <a:ea typeface="华文楷体" panose="02010600040101010101" charset="-122"/>
                <a:cs typeface="Times New Roman" panose="02020603050405020304" pitchFamily="18" charset="0"/>
              </a:rPr>
              <a:t>、</a:t>
            </a:r>
            <a:r>
              <a:rPr lang="en-US" altLang="zh-CN" sz="2200" dirty="0" err="1">
                <a:latin typeface="Times New Roman" panose="02020603050405020304" pitchFamily="18" charset="0"/>
                <a:ea typeface="华文楷体" panose="02010600040101010101" charset="-122"/>
                <a:cs typeface="Times New Roman" panose="02020603050405020304" pitchFamily="18" charset="0"/>
              </a:rPr>
              <a:t>rm2</a:t>
            </a:r>
            <a:r>
              <a:rPr lang="zh-CN" altLang="en-US" sz="2200" dirty="0">
                <a:latin typeface="Times New Roman" panose="02020603050405020304" pitchFamily="18" charset="0"/>
                <a:ea typeface="华文楷体" panose="02010600040101010101" charset="-122"/>
                <a:cs typeface="Times New Roman" panose="02020603050405020304" pitchFamily="18" charset="0"/>
              </a:rPr>
              <a:t>的模型中，滞后阶数分别为</a:t>
            </a:r>
            <a:r>
              <a:rPr lang="en-US" altLang="zh-CN" sz="2200" dirty="0">
                <a:latin typeface="Times New Roman" panose="02020603050405020304" pitchFamily="18" charset="0"/>
                <a:ea typeface="华文楷体" panose="02010600040101010101" charset="-122"/>
                <a:cs typeface="Times New Roman" panose="02020603050405020304" pitchFamily="18" charset="0"/>
              </a:rPr>
              <a:t>1</a:t>
            </a:r>
            <a:r>
              <a:rPr lang="zh-CN" altLang="en-US" sz="2200" dirty="0">
                <a:latin typeface="Times New Roman" panose="02020603050405020304" pitchFamily="18" charset="0"/>
                <a:ea typeface="华文楷体" panose="02010600040101010101" charset="-122"/>
                <a:cs typeface="Times New Roman" panose="02020603050405020304" pitchFamily="18" charset="0"/>
              </a:rPr>
              <a:t>、</a:t>
            </a:r>
            <a:r>
              <a:rPr lang="en-US" altLang="zh-CN" sz="2200" dirty="0">
                <a:latin typeface="Times New Roman" panose="02020603050405020304" pitchFamily="18" charset="0"/>
                <a:ea typeface="华文楷体" panose="02010600040101010101" charset="-122"/>
                <a:cs typeface="Times New Roman" panose="02020603050405020304" pitchFamily="18" charset="0"/>
              </a:rPr>
              <a:t>2</a:t>
            </a:r>
            <a:r>
              <a:rPr lang="zh-CN" altLang="en-US" sz="2200" dirty="0">
                <a:latin typeface="Times New Roman" panose="02020603050405020304" pitchFamily="18" charset="0"/>
                <a:ea typeface="华文楷体" panose="02010600040101010101" charset="-122"/>
                <a:cs typeface="Times New Roman" panose="02020603050405020304" pitchFamily="18" charset="0"/>
              </a:rPr>
              <a:t>、</a:t>
            </a:r>
            <a:r>
              <a:rPr lang="en-US" altLang="zh-CN" sz="2200" dirty="0">
                <a:latin typeface="Times New Roman" panose="02020603050405020304" pitchFamily="18" charset="0"/>
                <a:ea typeface="华文楷体" panose="02010600040101010101" charset="-122"/>
                <a:cs typeface="Times New Roman" panose="02020603050405020304" pitchFamily="18" charset="0"/>
              </a:rPr>
              <a:t>3</a:t>
            </a:r>
            <a:r>
              <a:rPr lang="zh-CN" altLang="en-US" sz="2200" dirty="0">
                <a:latin typeface="Times New Roman" panose="02020603050405020304" pitchFamily="18" charset="0"/>
                <a:ea typeface="华文楷体" panose="02010600040101010101" charset="-122"/>
                <a:cs typeface="Times New Roman" panose="02020603050405020304" pitchFamily="18" charset="0"/>
              </a:rPr>
              <a:t>阶。</a:t>
            </a:r>
          </a:p>
        </p:txBody>
      </p:sp>
    </p:spTree>
    <p:extLst>
      <p:ext uri="{BB962C8B-B14F-4D97-AF65-F5344CB8AC3E}">
        <p14:creationId xmlns:p14="http://schemas.microsoft.com/office/powerpoint/2010/main" val="1595039920"/>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Text Box 4"/>
          <p:cNvSpPr txBox="1">
            <a:spLocks noChangeArrowheads="1"/>
          </p:cNvSpPr>
          <p:nvPr/>
        </p:nvSpPr>
        <p:spPr bwMode="auto">
          <a:xfrm>
            <a:off x="478686" y="840682"/>
            <a:ext cx="10876280" cy="115633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50000"/>
              </a:spcBef>
            </a:pPr>
            <a:r>
              <a:rPr lang="en-US" altLang="zh-CN" b="1" dirty="0">
                <a:latin typeface="华文楷体" panose="02010600040101010101" charset="-122"/>
                <a:ea typeface="华文楷体" panose="02010600040101010101" charset="-122"/>
                <a:cs typeface="华文楷体" panose="02010600040101010101" charset="-122"/>
              </a:rPr>
              <a:t>       </a:t>
            </a:r>
            <a:r>
              <a:rPr lang="zh-CN" altLang="en-US" sz="2700" b="1" dirty="0">
                <a:solidFill>
                  <a:schemeClr val="accent2"/>
                </a:solidFill>
                <a:latin typeface="华文楷体" panose="02010600040101010101" charset="-122"/>
                <a:ea typeface="华文楷体" panose="02010600040101010101" charset="-122"/>
                <a:cs typeface="华文楷体" panose="02010600040101010101" charset="-122"/>
              </a:rPr>
              <a:t>（二）模型分析</a:t>
            </a:r>
          </a:p>
          <a:p>
            <a:pPr lvl="0" indent="720000" algn="just" defTabSz="266700" eaLnBrk="1" hangingPunct="1">
              <a:lnSpc>
                <a:spcPct val="120000"/>
              </a:lnSpc>
              <a:spcBef>
                <a:spcPts val="700"/>
              </a:spcBef>
              <a:spcAft>
                <a:spcPct val="0"/>
              </a:spcAft>
            </a:pPr>
            <a:r>
              <a:rPr lang="en-US" altLang="zh-CN" sz="23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3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a:t>
            </a:r>
            <a:r>
              <a:rPr lang="en-US" altLang="zh-CN" sz="23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VAR</a:t>
            </a:r>
            <a:r>
              <a:rPr lang="zh-CN" altLang="en-US" sz="23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模型估计</a:t>
            </a:r>
            <a:endParaRPr lang="en-US" altLang="zh-CN" sz="2300" b="1" dirty="0">
              <a:solidFill>
                <a:srgbClr val="5B9BD5"/>
              </a:solidFill>
              <a:latin typeface="Times New Roman" panose="02020603050405020304" pitchFamily="18" charset="0"/>
              <a:ea typeface="华文楷体" panose="02010600040101010101" charset="-122"/>
              <a:cs typeface="Times New Roman" panose="02020603050405020304" pitchFamily="18" charset="0"/>
            </a:endParaRPr>
          </a:p>
          <a:p>
            <a:pPr indent="508000" eaLnBrk="1" fontAlgn="auto" hangingPunct="1">
              <a:lnSpc>
                <a:spcPct val="150000"/>
              </a:lnSpc>
              <a:spcBef>
                <a:spcPts val="0"/>
              </a:spcBef>
              <a:extLst>
                <a:ext uri="{35155182-B16C-46BC-9424-99874614C6A1}">
                  <wpsdc:indentchars xmlns="" xmlns:wpsdc="http://www.wps.cn/officeDocument/2017/drawingmlCustomData" val="200" checksum="282533468"/>
                </a:ext>
              </a:extLst>
            </a:pPr>
            <a:endParaRPr lang="en-US" altLang="zh-CN" sz="20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35</a:t>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6165742"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三、中国货币供应量与经济增长关系</a:t>
            </a:r>
          </a:p>
        </p:txBody>
      </p:sp>
      <p:graphicFrame>
        <p:nvGraphicFramePr>
          <p:cNvPr id="2" name="表格 1">
            <a:extLst>
              <a:ext uri="{FF2B5EF4-FFF2-40B4-BE49-F238E27FC236}">
                <a16:creationId xmlns:a16="http://schemas.microsoft.com/office/drawing/2014/main" id="{9C8A06D4-27FD-C012-FC43-E5CA8FB895BC}"/>
              </a:ext>
            </a:extLst>
          </p:cNvPr>
          <p:cNvGraphicFramePr>
            <a:graphicFrameLocks noGrp="1"/>
          </p:cNvGraphicFramePr>
          <p:nvPr>
            <p:extLst>
              <p:ext uri="{D42A27DB-BD31-4B8C-83A1-F6EECF244321}">
                <p14:modId xmlns:p14="http://schemas.microsoft.com/office/powerpoint/2010/main" val="2740561877"/>
              </p:ext>
            </p:extLst>
          </p:nvPr>
        </p:nvGraphicFramePr>
        <p:xfrm>
          <a:off x="4064000" y="1379089"/>
          <a:ext cx="8060268" cy="5239920"/>
        </p:xfrm>
        <a:graphic>
          <a:graphicData uri="http://schemas.openxmlformats.org/drawingml/2006/table">
            <a:tbl>
              <a:tblPr>
                <a:tableStyleId>{5C22544A-7EE6-4342-B048-85BDC9FD1C3A}</a:tableStyleId>
              </a:tblPr>
              <a:tblGrid>
                <a:gridCol w="792216">
                  <a:extLst>
                    <a:ext uri="{9D8B030D-6E8A-4147-A177-3AD203B41FA5}">
                      <a16:colId xmlns:a16="http://schemas.microsoft.com/office/drawing/2014/main" val="2238772414"/>
                    </a:ext>
                  </a:extLst>
                </a:gridCol>
                <a:gridCol w="908507">
                  <a:extLst>
                    <a:ext uri="{9D8B030D-6E8A-4147-A177-3AD203B41FA5}">
                      <a16:colId xmlns:a16="http://schemas.microsoft.com/office/drawing/2014/main" val="1273315372"/>
                    </a:ext>
                  </a:extLst>
                </a:gridCol>
                <a:gridCol w="748583">
                  <a:extLst>
                    <a:ext uri="{9D8B030D-6E8A-4147-A177-3AD203B41FA5}">
                      <a16:colId xmlns:a16="http://schemas.microsoft.com/office/drawing/2014/main" val="4123379681"/>
                    </a:ext>
                  </a:extLst>
                </a:gridCol>
                <a:gridCol w="961090">
                  <a:extLst>
                    <a:ext uri="{9D8B030D-6E8A-4147-A177-3AD203B41FA5}">
                      <a16:colId xmlns:a16="http://schemas.microsoft.com/office/drawing/2014/main" val="3800439417"/>
                    </a:ext>
                  </a:extLst>
                </a:gridCol>
                <a:gridCol w="1015844">
                  <a:extLst>
                    <a:ext uri="{9D8B030D-6E8A-4147-A177-3AD203B41FA5}">
                      <a16:colId xmlns:a16="http://schemas.microsoft.com/office/drawing/2014/main" val="2624471201"/>
                    </a:ext>
                  </a:extLst>
                </a:gridCol>
                <a:gridCol w="615933">
                  <a:extLst>
                    <a:ext uri="{9D8B030D-6E8A-4147-A177-3AD203B41FA5}">
                      <a16:colId xmlns:a16="http://schemas.microsoft.com/office/drawing/2014/main" val="2594591073"/>
                    </a:ext>
                  </a:extLst>
                </a:gridCol>
                <a:gridCol w="1201081">
                  <a:extLst>
                    <a:ext uri="{9D8B030D-6E8A-4147-A177-3AD203B41FA5}">
                      <a16:colId xmlns:a16="http://schemas.microsoft.com/office/drawing/2014/main" val="879430330"/>
                    </a:ext>
                  </a:extLst>
                </a:gridCol>
                <a:gridCol w="908507">
                  <a:extLst>
                    <a:ext uri="{9D8B030D-6E8A-4147-A177-3AD203B41FA5}">
                      <a16:colId xmlns:a16="http://schemas.microsoft.com/office/drawing/2014/main" val="451473256"/>
                    </a:ext>
                  </a:extLst>
                </a:gridCol>
                <a:gridCol w="908507">
                  <a:extLst>
                    <a:ext uri="{9D8B030D-6E8A-4147-A177-3AD203B41FA5}">
                      <a16:colId xmlns:a16="http://schemas.microsoft.com/office/drawing/2014/main" val="426302293"/>
                    </a:ext>
                  </a:extLst>
                </a:gridCol>
              </a:tblGrid>
              <a:tr h="260008">
                <a:tc gridSpan="3">
                  <a:txBody>
                    <a:bodyPr/>
                    <a:lstStyle/>
                    <a:p>
                      <a:pPr algn="ctr">
                        <a:spcAft>
                          <a:spcPts val="600"/>
                        </a:spcAft>
                        <a:buNone/>
                      </a:pPr>
                      <a:r>
                        <a:rPr lang="zh-CN" altLang="en-US" sz="1200" kern="100" spc="-5" dirty="0">
                          <a:effectLst/>
                        </a:rPr>
                        <a:t>模型</a:t>
                      </a:r>
                      <a:r>
                        <a:rPr lang="en-US" altLang="zh-CN" sz="1200" kern="100" spc="-5" dirty="0">
                          <a:effectLst/>
                        </a:rPr>
                        <a:t>1</a:t>
                      </a:r>
                      <a:r>
                        <a:rPr lang="zh-CN" altLang="en-US" sz="1200" kern="100" spc="-5" dirty="0">
                          <a:effectLst/>
                        </a:rPr>
                        <a:t>：</a:t>
                      </a:r>
                      <a:r>
                        <a:rPr lang="en-US" sz="1200" kern="100" spc="-5" dirty="0" err="1">
                          <a:effectLst/>
                        </a:rPr>
                        <a:t>rgdp</a:t>
                      </a:r>
                      <a:r>
                        <a:rPr lang="zh-CN" altLang="en-US" sz="1200" kern="100" spc="-5" dirty="0">
                          <a:effectLst/>
                        </a:rPr>
                        <a:t>与</a:t>
                      </a:r>
                      <a:r>
                        <a:rPr lang="en-US" sz="1200" kern="100" spc="-5" dirty="0" err="1">
                          <a:effectLst/>
                        </a:rPr>
                        <a:t>rm0</a:t>
                      </a:r>
                      <a:endParaRPr lang="en-US" sz="1200" kern="100" dirty="0">
                        <a:effectLst/>
                        <a:latin typeface="Times New Roman" panose="02020603050405020304" pitchFamily="18" charset="0"/>
                      </a:endParaRPr>
                    </a:p>
                  </a:txBody>
                  <a:tcPr marL="59336" marR="59336" marT="39558" marB="39558"/>
                </a:tc>
                <a:tc hMerge="1">
                  <a:txBody>
                    <a:bodyPr/>
                    <a:lstStyle/>
                    <a:p>
                      <a:endParaRPr lang="zh-CN" altLang="en-US"/>
                    </a:p>
                  </a:txBody>
                  <a:tcPr/>
                </a:tc>
                <a:tc hMerge="1">
                  <a:txBody>
                    <a:bodyPr/>
                    <a:lstStyle/>
                    <a:p>
                      <a:endParaRPr lang="zh-CN" altLang="en-US"/>
                    </a:p>
                  </a:txBody>
                  <a:tcPr/>
                </a:tc>
                <a:tc gridSpan="3">
                  <a:txBody>
                    <a:bodyPr/>
                    <a:lstStyle/>
                    <a:p>
                      <a:pPr algn="ctr">
                        <a:spcAft>
                          <a:spcPts val="600"/>
                        </a:spcAft>
                        <a:buNone/>
                      </a:pPr>
                      <a:r>
                        <a:rPr lang="zh-CN" altLang="en-US" sz="1200" kern="100" spc="-5" dirty="0">
                          <a:effectLst/>
                        </a:rPr>
                        <a:t>模型</a:t>
                      </a:r>
                      <a:r>
                        <a:rPr lang="en-US" altLang="zh-CN" sz="1200" kern="100" spc="-5" dirty="0">
                          <a:effectLst/>
                        </a:rPr>
                        <a:t>2</a:t>
                      </a:r>
                      <a:r>
                        <a:rPr lang="zh-CN" altLang="en-US" sz="1200" kern="100" spc="-5" dirty="0">
                          <a:effectLst/>
                        </a:rPr>
                        <a:t>：</a:t>
                      </a:r>
                      <a:r>
                        <a:rPr lang="en-US" sz="1200" kern="100" spc="-5" dirty="0" err="1">
                          <a:effectLst/>
                        </a:rPr>
                        <a:t>rgdp</a:t>
                      </a:r>
                      <a:r>
                        <a:rPr lang="zh-CN" altLang="en-US" sz="1200" kern="100" spc="-5" dirty="0">
                          <a:effectLst/>
                        </a:rPr>
                        <a:t>与</a:t>
                      </a:r>
                      <a:r>
                        <a:rPr lang="en-US" sz="1200" kern="100" spc="-5" dirty="0" err="1">
                          <a:effectLst/>
                        </a:rPr>
                        <a:t>rm1</a:t>
                      </a:r>
                      <a:endParaRPr lang="en-US" sz="1200" kern="100" dirty="0">
                        <a:effectLst/>
                        <a:latin typeface="Times New Roman" panose="02020603050405020304" pitchFamily="18" charset="0"/>
                      </a:endParaRPr>
                    </a:p>
                  </a:txBody>
                  <a:tcPr marL="59336" marR="59336" marT="39558" marB="39558"/>
                </a:tc>
                <a:tc hMerge="1">
                  <a:txBody>
                    <a:bodyPr/>
                    <a:lstStyle/>
                    <a:p>
                      <a:endParaRPr lang="zh-CN" altLang="en-US"/>
                    </a:p>
                  </a:txBody>
                  <a:tcPr/>
                </a:tc>
                <a:tc hMerge="1">
                  <a:txBody>
                    <a:bodyPr/>
                    <a:lstStyle/>
                    <a:p>
                      <a:endParaRPr lang="zh-CN" altLang="en-US"/>
                    </a:p>
                  </a:txBody>
                  <a:tcPr/>
                </a:tc>
                <a:tc gridSpan="3">
                  <a:txBody>
                    <a:bodyPr/>
                    <a:lstStyle/>
                    <a:p>
                      <a:pPr algn="ctr">
                        <a:spcAft>
                          <a:spcPts val="600"/>
                        </a:spcAft>
                        <a:buNone/>
                      </a:pPr>
                      <a:r>
                        <a:rPr lang="zh-CN" altLang="en-US" sz="1200" kern="100" spc="-5">
                          <a:effectLst/>
                        </a:rPr>
                        <a:t>模型</a:t>
                      </a:r>
                      <a:r>
                        <a:rPr lang="en-US" altLang="zh-CN" sz="1200" kern="100" spc="-5">
                          <a:effectLst/>
                        </a:rPr>
                        <a:t>3</a:t>
                      </a:r>
                      <a:r>
                        <a:rPr lang="zh-CN" altLang="en-US" sz="1200" kern="100" spc="-5">
                          <a:effectLst/>
                        </a:rPr>
                        <a:t>：</a:t>
                      </a:r>
                      <a:r>
                        <a:rPr lang="en-US" sz="1200" kern="100" spc="-5">
                          <a:effectLst/>
                        </a:rPr>
                        <a:t>rgdp</a:t>
                      </a:r>
                      <a:r>
                        <a:rPr lang="zh-CN" altLang="en-US" sz="1200" kern="100" spc="-5">
                          <a:effectLst/>
                        </a:rPr>
                        <a:t>与</a:t>
                      </a:r>
                      <a:r>
                        <a:rPr lang="en-US" sz="1200" kern="100" spc="-5">
                          <a:effectLst/>
                        </a:rPr>
                        <a:t>rm2</a:t>
                      </a:r>
                      <a:endParaRPr lang="en-US" sz="1200" kern="100">
                        <a:effectLst/>
                        <a:latin typeface="Times New Roman" panose="02020603050405020304" pitchFamily="18" charset="0"/>
                      </a:endParaRPr>
                    </a:p>
                  </a:txBody>
                  <a:tcPr marL="59336" marR="59336" marT="39558" marB="39558"/>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118326553"/>
                  </a:ext>
                </a:extLst>
              </a:tr>
              <a:tr h="260008">
                <a:tc gridSpan="3">
                  <a:txBody>
                    <a:bodyPr/>
                    <a:lstStyle/>
                    <a:p>
                      <a:pPr algn="ctr">
                        <a:spcAft>
                          <a:spcPts val="600"/>
                        </a:spcAft>
                        <a:buNone/>
                      </a:pPr>
                      <a:r>
                        <a:rPr lang="zh-CN" altLang="en-US" sz="1200" kern="100" spc="-5" dirty="0">
                          <a:effectLst/>
                        </a:rPr>
                        <a:t>被解释变量：</a:t>
                      </a:r>
                      <a:r>
                        <a:rPr lang="en-US" altLang="zh-CN" sz="1200" kern="100" spc="-5" dirty="0" err="1">
                          <a:effectLst/>
                        </a:rPr>
                        <a:t>rgdp</a:t>
                      </a:r>
                      <a:endParaRPr lang="zh-CN" altLang="en-US" sz="1200" kern="100" dirty="0">
                        <a:effectLst/>
                        <a:latin typeface="Times New Roman" panose="02020603050405020304" pitchFamily="18" charset="0"/>
                      </a:endParaRPr>
                    </a:p>
                  </a:txBody>
                  <a:tcPr marL="59336" marR="59336" marT="39558" marB="39558"/>
                </a:tc>
                <a:tc hMerge="1">
                  <a:txBody>
                    <a:bodyPr/>
                    <a:lstStyle/>
                    <a:p>
                      <a:endParaRPr lang="zh-CN" altLang="en-US"/>
                    </a:p>
                  </a:txBody>
                  <a:tcPr/>
                </a:tc>
                <a:tc hMerge="1">
                  <a:txBody>
                    <a:bodyPr/>
                    <a:lstStyle/>
                    <a:p>
                      <a:endParaRPr lang="zh-CN" altLang="en-US"/>
                    </a:p>
                  </a:txBody>
                  <a:tcPr/>
                </a:tc>
                <a:tc gridSpan="3">
                  <a:txBody>
                    <a:bodyPr/>
                    <a:lstStyle/>
                    <a:p>
                      <a:pPr algn="ctr">
                        <a:spcAft>
                          <a:spcPts val="600"/>
                        </a:spcAft>
                        <a:buNone/>
                      </a:pPr>
                      <a:r>
                        <a:rPr lang="zh-CN" altLang="en-US" sz="1200" kern="100" spc="-5">
                          <a:effectLst/>
                        </a:rPr>
                        <a:t>被解释变量：</a:t>
                      </a:r>
                      <a:r>
                        <a:rPr lang="en-US" altLang="zh-CN" sz="1200" kern="100" spc="-5">
                          <a:effectLst/>
                        </a:rPr>
                        <a:t>rgdp</a:t>
                      </a:r>
                      <a:endParaRPr lang="zh-CN" altLang="en-US" sz="1200" kern="100">
                        <a:effectLst/>
                        <a:latin typeface="Times New Roman" panose="02020603050405020304" pitchFamily="18" charset="0"/>
                      </a:endParaRPr>
                    </a:p>
                  </a:txBody>
                  <a:tcPr marL="59336" marR="59336" marT="39558" marB="39558"/>
                </a:tc>
                <a:tc hMerge="1">
                  <a:txBody>
                    <a:bodyPr/>
                    <a:lstStyle/>
                    <a:p>
                      <a:endParaRPr lang="zh-CN" altLang="en-US"/>
                    </a:p>
                  </a:txBody>
                  <a:tcPr/>
                </a:tc>
                <a:tc hMerge="1">
                  <a:txBody>
                    <a:bodyPr/>
                    <a:lstStyle/>
                    <a:p>
                      <a:endParaRPr lang="zh-CN" altLang="en-US"/>
                    </a:p>
                  </a:txBody>
                  <a:tcPr/>
                </a:tc>
                <a:tc gridSpan="3">
                  <a:txBody>
                    <a:bodyPr/>
                    <a:lstStyle/>
                    <a:p>
                      <a:pPr algn="ctr">
                        <a:spcAft>
                          <a:spcPts val="600"/>
                        </a:spcAft>
                        <a:buNone/>
                      </a:pPr>
                      <a:r>
                        <a:rPr lang="zh-CN" altLang="en-US" sz="1200" kern="100" spc="-5">
                          <a:effectLst/>
                        </a:rPr>
                        <a:t>被解释变量：</a:t>
                      </a:r>
                      <a:r>
                        <a:rPr lang="en-US" altLang="zh-CN" sz="1200" kern="100" spc="-5">
                          <a:effectLst/>
                        </a:rPr>
                        <a:t>rgdp</a:t>
                      </a:r>
                      <a:endParaRPr lang="zh-CN" altLang="en-US" sz="1200" kern="100">
                        <a:effectLst/>
                        <a:latin typeface="Times New Roman" panose="02020603050405020304" pitchFamily="18" charset="0"/>
                      </a:endParaRPr>
                    </a:p>
                  </a:txBody>
                  <a:tcPr marL="59336" marR="59336" marT="39558" marB="39558"/>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637598105"/>
                  </a:ext>
                </a:extLst>
              </a:tr>
              <a:tr h="260008">
                <a:tc>
                  <a:txBody>
                    <a:bodyPr/>
                    <a:lstStyle/>
                    <a:p>
                      <a:pPr algn="ctr">
                        <a:spcAft>
                          <a:spcPts val="600"/>
                        </a:spcAft>
                        <a:buNone/>
                      </a:pPr>
                      <a:r>
                        <a:rPr lang="zh-CN" altLang="en-US" sz="1200" kern="100" spc="-5" dirty="0">
                          <a:effectLst/>
                        </a:rPr>
                        <a:t>解释变量</a:t>
                      </a:r>
                      <a:endParaRPr lang="zh-CN" altLang="en-US" sz="1200" kern="100" dirty="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估计系数</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sz="1200" kern="100" spc="-5" dirty="0">
                          <a:effectLst/>
                        </a:rPr>
                        <a:t>t</a:t>
                      </a:r>
                      <a:r>
                        <a:rPr lang="zh-CN" altLang="en-US" sz="1200" kern="100" spc="-5" dirty="0">
                          <a:effectLst/>
                        </a:rPr>
                        <a:t>值</a:t>
                      </a:r>
                      <a:endParaRPr lang="zh-CN" altLang="en-US" sz="1200" kern="100" dirty="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dirty="0">
                          <a:effectLst/>
                        </a:rPr>
                        <a:t>解释变量</a:t>
                      </a:r>
                      <a:endParaRPr lang="zh-CN" altLang="en-US" sz="1200" kern="100" dirty="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估计系数</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sz="1200" kern="100" spc="-5" dirty="0">
                          <a:effectLst/>
                        </a:rPr>
                        <a:t>t</a:t>
                      </a:r>
                      <a:r>
                        <a:rPr lang="zh-CN" altLang="en-US" sz="1200" kern="100" spc="-5" dirty="0">
                          <a:effectLst/>
                        </a:rPr>
                        <a:t>值</a:t>
                      </a:r>
                      <a:endParaRPr lang="zh-CN" altLang="en-US" sz="1200" kern="100" dirty="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解释变量</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估计系数</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sz="1200" kern="100" spc="-5">
                          <a:effectLst/>
                        </a:rPr>
                        <a:t>t</a:t>
                      </a:r>
                      <a:r>
                        <a:rPr lang="zh-CN" altLang="en-US" sz="1200" kern="100" spc="-5">
                          <a:effectLst/>
                        </a:rPr>
                        <a:t>值</a:t>
                      </a:r>
                      <a:endParaRPr lang="zh-CN" altLang="en-US" sz="1200" kern="100">
                        <a:effectLst/>
                        <a:latin typeface="Times New Roman" panose="02020603050405020304" pitchFamily="18" charset="0"/>
                      </a:endParaRPr>
                    </a:p>
                  </a:txBody>
                  <a:tcPr marL="59336" marR="59336" marT="39558" marB="39558"/>
                </a:tc>
                <a:extLst>
                  <a:ext uri="{0D108BD9-81ED-4DB2-BD59-A6C34878D82A}">
                    <a16:rowId xmlns:a16="http://schemas.microsoft.com/office/drawing/2014/main" val="3728010774"/>
                  </a:ext>
                </a:extLst>
              </a:tr>
              <a:tr h="260008">
                <a:tc>
                  <a:txBody>
                    <a:bodyPr/>
                    <a:lstStyle/>
                    <a:p>
                      <a:pPr algn="ctr">
                        <a:spcAft>
                          <a:spcPts val="600"/>
                        </a:spcAft>
                        <a:buNone/>
                      </a:pPr>
                      <a:r>
                        <a:rPr lang="en-US" sz="1200" kern="100" spc="-5" dirty="0" err="1">
                          <a:effectLst/>
                        </a:rPr>
                        <a:t>L.rgdp</a:t>
                      </a:r>
                      <a:endParaRPr lang="en-US" sz="1200" kern="100" dirty="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0.476***</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2.63</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sz="1200" kern="100" spc="-5">
                          <a:effectLst/>
                        </a:rPr>
                        <a:t>L1.rgdp</a:t>
                      </a:r>
                      <a:endParaRPr 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0.324*</a:t>
                      </a:r>
                      <a:endParaRPr 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1.73</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sz="1200" kern="100" spc="-5">
                          <a:effectLst/>
                        </a:rPr>
                        <a:t>L1.rgdp</a:t>
                      </a:r>
                      <a:endParaRPr 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0.249</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1.27</a:t>
                      </a:r>
                      <a:endParaRPr lang="zh-CN" altLang="en-US" sz="1200" kern="100">
                        <a:effectLst/>
                        <a:latin typeface="Times New Roman" panose="02020603050405020304" pitchFamily="18" charset="0"/>
                      </a:endParaRPr>
                    </a:p>
                  </a:txBody>
                  <a:tcPr marL="59336" marR="59336" marT="39558" marB="39558"/>
                </a:tc>
                <a:extLst>
                  <a:ext uri="{0D108BD9-81ED-4DB2-BD59-A6C34878D82A}">
                    <a16:rowId xmlns:a16="http://schemas.microsoft.com/office/drawing/2014/main" val="3422617291"/>
                  </a:ext>
                </a:extLst>
              </a:tr>
              <a:tr h="260008">
                <a:tc>
                  <a:txBody>
                    <a:bodyPr/>
                    <a:lstStyle/>
                    <a:p>
                      <a:pPr algn="ctr">
                        <a:spcAft>
                          <a:spcPts val="600"/>
                        </a:spcAft>
                        <a:buNone/>
                      </a:pPr>
                      <a:r>
                        <a:rPr lang="zh-CN" altLang="en-US" sz="1200" kern="100" spc="-5" dirty="0">
                          <a:effectLst/>
                        </a:rPr>
                        <a:t> </a:t>
                      </a:r>
                      <a:endParaRPr lang="zh-CN" altLang="en-US" sz="1200" kern="100" dirty="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dirty="0">
                          <a:effectLst/>
                        </a:rPr>
                        <a:t> </a:t>
                      </a:r>
                      <a:endParaRPr lang="zh-CN" altLang="en-US" sz="1200" kern="100" dirty="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 </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sz="1200" kern="100" spc="-5">
                          <a:effectLst/>
                        </a:rPr>
                        <a:t>L2.rgdp</a:t>
                      </a:r>
                      <a:endParaRPr 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0.358**</a:t>
                      </a:r>
                      <a:endParaRPr 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2.11</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sz="1200" kern="100" spc="-5">
                          <a:effectLst/>
                        </a:rPr>
                        <a:t>L2.rgdp</a:t>
                      </a:r>
                      <a:endParaRPr 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0.505**</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2.16</a:t>
                      </a:r>
                      <a:endParaRPr lang="zh-CN" altLang="en-US" sz="1200" kern="100">
                        <a:effectLst/>
                        <a:latin typeface="Times New Roman" panose="02020603050405020304" pitchFamily="18" charset="0"/>
                      </a:endParaRPr>
                    </a:p>
                  </a:txBody>
                  <a:tcPr marL="59336" marR="59336" marT="39558" marB="39558"/>
                </a:tc>
                <a:extLst>
                  <a:ext uri="{0D108BD9-81ED-4DB2-BD59-A6C34878D82A}">
                    <a16:rowId xmlns:a16="http://schemas.microsoft.com/office/drawing/2014/main" val="3299863716"/>
                  </a:ext>
                </a:extLst>
              </a:tr>
              <a:tr h="260008">
                <a:tc>
                  <a:txBody>
                    <a:bodyPr/>
                    <a:lstStyle/>
                    <a:p>
                      <a:pPr algn="ctr">
                        <a:spcAft>
                          <a:spcPts val="600"/>
                        </a:spcAft>
                        <a:buNone/>
                      </a:pPr>
                      <a:r>
                        <a:rPr lang="zh-CN" altLang="en-US" sz="1200" kern="100" spc="-5">
                          <a:effectLst/>
                        </a:rPr>
                        <a:t> </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 </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 </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 </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 </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 </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sz="1200" kern="100" spc="-5" dirty="0" err="1">
                          <a:effectLst/>
                        </a:rPr>
                        <a:t>L3.rgdp</a:t>
                      </a:r>
                      <a:endParaRPr lang="en-US" sz="1200" kern="100" dirty="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-0.067</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-0.28</a:t>
                      </a:r>
                      <a:endParaRPr lang="zh-CN" altLang="en-US" sz="1200" kern="100">
                        <a:effectLst/>
                        <a:latin typeface="Times New Roman" panose="02020603050405020304" pitchFamily="18" charset="0"/>
                      </a:endParaRPr>
                    </a:p>
                  </a:txBody>
                  <a:tcPr marL="59336" marR="59336" marT="39558" marB="39558"/>
                </a:tc>
                <a:extLst>
                  <a:ext uri="{0D108BD9-81ED-4DB2-BD59-A6C34878D82A}">
                    <a16:rowId xmlns:a16="http://schemas.microsoft.com/office/drawing/2014/main" val="3364003187"/>
                  </a:ext>
                </a:extLst>
              </a:tr>
              <a:tr h="260008">
                <a:tc>
                  <a:txBody>
                    <a:bodyPr/>
                    <a:lstStyle/>
                    <a:p>
                      <a:pPr algn="ctr">
                        <a:spcAft>
                          <a:spcPts val="600"/>
                        </a:spcAft>
                        <a:buNone/>
                      </a:pPr>
                      <a:r>
                        <a:rPr lang="en-US" sz="1200" kern="100" spc="-5" dirty="0" err="1">
                          <a:effectLst/>
                        </a:rPr>
                        <a:t>L.rm0</a:t>
                      </a:r>
                      <a:endParaRPr lang="en-US" sz="1200" kern="100" dirty="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0.125**</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2.12</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sz="1200" kern="100" spc="-5">
                          <a:effectLst/>
                        </a:rPr>
                        <a:t>L1.rm1</a:t>
                      </a:r>
                      <a:endParaRPr 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0.110**</a:t>
                      </a:r>
                      <a:endParaRPr 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2.51</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sz="1200" kern="100" spc="-5">
                          <a:effectLst/>
                        </a:rPr>
                        <a:t>L1.rm2</a:t>
                      </a:r>
                      <a:endParaRPr 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dirty="0">
                          <a:effectLst/>
                        </a:rPr>
                        <a:t>0.112</a:t>
                      </a:r>
                      <a:endParaRPr lang="zh-CN" altLang="en-US" sz="1200" kern="100" dirty="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1.23</a:t>
                      </a:r>
                      <a:endParaRPr lang="zh-CN" altLang="en-US" sz="1200" kern="100">
                        <a:effectLst/>
                        <a:latin typeface="Times New Roman" panose="02020603050405020304" pitchFamily="18" charset="0"/>
                      </a:endParaRPr>
                    </a:p>
                  </a:txBody>
                  <a:tcPr marL="59336" marR="59336" marT="39558" marB="39558"/>
                </a:tc>
                <a:extLst>
                  <a:ext uri="{0D108BD9-81ED-4DB2-BD59-A6C34878D82A}">
                    <a16:rowId xmlns:a16="http://schemas.microsoft.com/office/drawing/2014/main" val="2848790756"/>
                  </a:ext>
                </a:extLst>
              </a:tr>
              <a:tr h="260008">
                <a:tc>
                  <a:txBody>
                    <a:bodyPr/>
                    <a:lstStyle/>
                    <a:p>
                      <a:pPr algn="ctr">
                        <a:spcAft>
                          <a:spcPts val="600"/>
                        </a:spcAft>
                        <a:buNone/>
                      </a:pPr>
                      <a:r>
                        <a:rPr lang="zh-CN" altLang="en-US" sz="1200" kern="100" spc="-5">
                          <a:effectLst/>
                        </a:rPr>
                        <a:t> </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 </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dirty="0">
                          <a:effectLst/>
                        </a:rPr>
                        <a:t> </a:t>
                      </a:r>
                      <a:endParaRPr lang="zh-CN" altLang="en-US" sz="1200" kern="100" dirty="0">
                        <a:effectLst/>
                        <a:latin typeface="Times New Roman" panose="02020603050405020304" pitchFamily="18" charset="0"/>
                      </a:endParaRPr>
                    </a:p>
                  </a:txBody>
                  <a:tcPr marL="59336" marR="59336" marT="39558" marB="39558"/>
                </a:tc>
                <a:tc>
                  <a:txBody>
                    <a:bodyPr/>
                    <a:lstStyle/>
                    <a:p>
                      <a:pPr algn="ctr">
                        <a:spcAft>
                          <a:spcPts val="600"/>
                        </a:spcAft>
                        <a:buNone/>
                      </a:pPr>
                      <a:r>
                        <a:rPr lang="en-US" sz="1200" kern="100" spc="-5">
                          <a:effectLst/>
                        </a:rPr>
                        <a:t>L2.rm1</a:t>
                      </a:r>
                      <a:endParaRPr 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-0.042</a:t>
                      </a:r>
                      <a:endParaRPr 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-0.89</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sz="1200" kern="100" spc="-5">
                          <a:effectLst/>
                        </a:rPr>
                        <a:t>L2.rm2</a:t>
                      </a:r>
                      <a:endParaRPr 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dirty="0">
                          <a:effectLst/>
                        </a:rPr>
                        <a:t>0.003</a:t>
                      </a:r>
                      <a:endParaRPr lang="zh-CN" altLang="en-US" sz="1200" kern="100" dirty="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0.03</a:t>
                      </a:r>
                      <a:endParaRPr lang="zh-CN" altLang="en-US" sz="1200" kern="100">
                        <a:effectLst/>
                        <a:latin typeface="Times New Roman" panose="02020603050405020304" pitchFamily="18" charset="0"/>
                      </a:endParaRPr>
                    </a:p>
                  </a:txBody>
                  <a:tcPr marL="59336" marR="59336" marT="39558" marB="39558"/>
                </a:tc>
                <a:extLst>
                  <a:ext uri="{0D108BD9-81ED-4DB2-BD59-A6C34878D82A}">
                    <a16:rowId xmlns:a16="http://schemas.microsoft.com/office/drawing/2014/main" val="2889611315"/>
                  </a:ext>
                </a:extLst>
              </a:tr>
              <a:tr h="260008">
                <a:tc>
                  <a:txBody>
                    <a:bodyPr/>
                    <a:lstStyle/>
                    <a:p>
                      <a:pPr algn="ctr">
                        <a:spcAft>
                          <a:spcPts val="600"/>
                        </a:spcAft>
                        <a:buNone/>
                      </a:pPr>
                      <a:r>
                        <a:rPr lang="zh-CN" altLang="en-US" sz="1200" kern="100" spc="-5" dirty="0">
                          <a:effectLst/>
                        </a:rPr>
                        <a:t> </a:t>
                      </a:r>
                      <a:endParaRPr lang="zh-CN" altLang="en-US" sz="1200" kern="100" dirty="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 </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 </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 </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 </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 </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sz="1200" kern="100" spc="-5">
                          <a:effectLst/>
                        </a:rPr>
                        <a:t>L3.rm2</a:t>
                      </a:r>
                      <a:endParaRPr 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dirty="0">
                          <a:effectLst/>
                        </a:rPr>
                        <a:t>-0.103</a:t>
                      </a:r>
                      <a:endParaRPr lang="zh-CN" altLang="en-US" sz="1200" kern="100" dirty="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-1.24</a:t>
                      </a:r>
                      <a:endParaRPr lang="zh-CN" altLang="en-US" sz="1200" kern="100">
                        <a:effectLst/>
                        <a:latin typeface="Times New Roman" panose="02020603050405020304" pitchFamily="18" charset="0"/>
                      </a:endParaRPr>
                    </a:p>
                  </a:txBody>
                  <a:tcPr marL="59336" marR="59336" marT="39558" marB="39558"/>
                </a:tc>
                <a:extLst>
                  <a:ext uri="{0D108BD9-81ED-4DB2-BD59-A6C34878D82A}">
                    <a16:rowId xmlns:a16="http://schemas.microsoft.com/office/drawing/2014/main" val="2914812994"/>
                  </a:ext>
                </a:extLst>
              </a:tr>
              <a:tr h="260008">
                <a:tc>
                  <a:txBody>
                    <a:bodyPr/>
                    <a:lstStyle/>
                    <a:p>
                      <a:pPr algn="ctr">
                        <a:spcAft>
                          <a:spcPts val="600"/>
                        </a:spcAft>
                        <a:buNone/>
                      </a:pPr>
                      <a:r>
                        <a:rPr lang="en-US" sz="1200" kern="100" spc="-5" dirty="0">
                          <a:effectLst/>
                        </a:rPr>
                        <a:t>_cons</a:t>
                      </a:r>
                      <a:endParaRPr lang="en-US" sz="1200" kern="100" dirty="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3.113**</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dirty="0">
                          <a:effectLst/>
                        </a:rPr>
                        <a:t>2.29</a:t>
                      </a:r>
                      <a:endParaRPr lang="zh-CN" altLang="en-US" sz="1200" kern="100" dirty="0">
                        <a:effectLst/>
                        <a:latin typeface="Times New Roman" panose="02020603050405020304" pitchFamily="18" charset="0"/>
                      </a:endParaRPr>
                    </a:p>
                  </a:txBody>
                  <a:tcPr marL="59336" marR="59336" marT="39558" marB="39558"/>
                </a:tc>
                <a:tc>
                  <a:txBody>
                    <a:bodyPr/>
                    <a:lstStyle/>
                    <a:p>
                      <a:pPr algn="ctr">
                        <a:spcAft>
                          <a:spcPts val="600"/>
                        </a:spcAft>
                        <a:buNone/>
                      </a:pPr>
                      <a:r>
                        <a:rPr lang="en-US" sz="1200" kern="100" spc="-5">
                          <a:effectLst/>
                        </a:rPr>
                        <a:t>_cons</a:t>
                      </a:r>
                      <a:endParaRPr 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dirty="0">
                          <a:effectLst/>
                        </a:rPr>
                        <a:t>1.522</a:t>
                      </a:r>
                      <a:endParaRPr lang="en-US" sz="1200" kern="100" dirty="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1.23</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sz="1200" kern="100" spc="-5">
                          <a:effectLst/>
                        </a:rPr>
                        <a:t>_cons</a:t>
                      </a:r>
                      <a:endParaRPr 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2.306</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dirty="0">
                          <a:effectLst/>
                        </a:rPr>
                        <a:t>1.52</a:t>
                      </a:r>
                      <a:endParaRPr lang="zh-CN" altLang="en-US" sz="1200" kern="100" dirty="0">
                        <a:effectLst/>
                        <a:latin typeface="Times New Roman" panose="02020603050405020304" pitchFamily="18" charset="0"/>
                      </a:endParaRPr>
                    </a:p>
                  </a:txBody>
                  <a:tcPr marL="59336" marR="59336" marT="39558" marB="39558"/>
                </a:tc>
                <a:extLst>
                  <a:ext uri="{0D108BD9-81ED-4DB2-BD59-A6C34878D82A}">
                    <a16:rowId xmlns:a16="http://schemas.microsoft.com/office/drawing/2014/main" val="4273881110"/>
                  </a:ext>
                </a:extLst>
              </a:tr>
              <a:tr h="260008">
                <a:tc gridSpan="3">
                  <a:txBody>
                    <a:bodyPr/>
                    <a:lstStyle/>
                    <a:p>
                      <a:pPr algn="ctr">
                        <a:spcAft>
                          <a:spcPts val="600"/>
                        </a:spcAft>
                        <a:buNone/>
                      </a:pPr>
                      <a:r>
                        <a:rPr lang="zh-CN" altLang="en-US" sz="1200" kern="100" spc="-5" dirty="0">
                          <a:effectLst/>
                        </a:rPr>
                        <a:t>被解释变量：</a:t>
                      </a:r>
                      <a:r>
                        <a:rPr lang="en-US" altLang="zh-CN" sz="1200" kern="100" spc="-5" dirty="0" err="1">
                          <a:effectLst/>
                        </a:rPr>
                        <a:t>rm0</a:t>
                      </a:r>
                      <a:endParaRPr lang="zh-CN" altLang="en-US" sz="1200" kern="100" dirty="0">
                        <a:effectLst/>
                        <a:latin typeface="Times New Roman" panose="02020603050405020304" pitchFamily="18" charset="0"/>
                      </a:endParaRPr>
                    </a:p>
                  </a:txBody>
                  <a:tcPr marL="59336" marR="59336" marT="39558" marB="39558"/>
                </a:tc>
                <a:tc hMerge="1">
                  <a:txBody>
                    <a:bodyPr/>
                    <a:lstStyle/>
                    <a:p>
                      <a:endParaRPr lang="zh-CN" altLang="en-US"/>
                    </a:p>
                  </a:txBody>
                  <a:tcPr/>
                </a:tc>
                <a:tc hMerge="1">
                  <a:txBody>
                    <a:bodyPr/>
                    <a:lstStyle/>
                    <a:p>
                      <a:endParaRPr lang="zh-CN" altLang="en-US"/>
                    </a:p>
                  </a:txBody>
                  <a:tcPr/>
                </a:tc>
                <a:tc gridSpan="3">
                  <a:txBody>
                    <a:bodyPr/>
                    <a:lstStyle/>
                    <a:p>
                      <a:pPr algn="ctr">
                        <a:spcAft>
                          <a:spcPts val="600"/>
                        </a:spcAft>
                        <a:buNone/>
                      </a:pPr>
                      <a:r>
                        <a:rPr lang="zh-CN" altLang="en-US" sz="1200" kern="100" spc="-5" dirty="0">
                          <a:effectLst/>
                        </a:rPr>
                        <a:t>被解释变量：</a:t>
                      </a:r>
                      <a:r>
                        <a:rPr lang="en-US" altLang="zh-CN" sz="1200" kern="100" spc="-5" dirty="0" err="1">
                          <a:effectLst/>
                        </a:rPr>
                        <a:t>rm1</a:t>
                      </a:r>
                      <a:endParaRPr lang="zh-CN" altLang="en-US" sz="1200" kern="100" dirty="0">
                        <a:effectLst/>
                        <a:latin typeface="Times New Roman" panose="02020603050405020304" pitchFamily="18" charset="0"/>
                      </a:endParaRPr>
                    </a:p>
                  </a:txBody>
                  <a:tcPr marL="59336" marR="59336" marT="39558" marB="39558"/>
                </a:tc>
                <a:tc hMerge="1">
                  <a:txBody>
                    <a:bodyPr/>
                    <a:lstStyle/>
                    <a:p>
                      <a:endParaRPr lang="zh-CN" altLang="en-US"/>
                    </a:p>
                  </a:txBody>
                  <a:tcPr/>
                </a:tc>
                <a:tc hMerge="1">
                  <a:txBody>
                    <a:bodyPr/>
                    <a:lstStyle/>
                    <a:p>
                      <a:endParaRPr lang="zh-CN" altLang="en-US"/>
                    </a:p>
                  </a:txBody>
                  <a:tcPr/>
                </a:tc>
                <a:tc gridSpan="3">
                  <a:txBody>
                    <a:bodyPr/>
                    <a:lstStyle/>
                    <a:p>
                      <a:pPr algn="ctr">
                        <a:spcAft>
                          <a:spcPts val="600"/>
                        </a:spcAft>
                        <a:buNone/>
                      </a:pPr>
                      <a:r>
                        <a:rPr lang="zh-CN" altLang="en-US" sz="1200" kern="100" spc="-5" dirty="0">
                          <a:effectLst/>
                        </a:rPr>
                        <a:t>被解释变量：</a:t>
                      </a:r>
                      <a:r>
                        <a:rPr lang="en-US" altLang="zh-CN" sz="1200" kern="100" spc="-5" dirty="0" err="1">
                          <a:effectLst/>
                        </a:rPr>
                        <a:t>rm2</a:t>
                      </a:r>
                      <a:endParaRPr lang="zh-CN" altLang="en-US" sz="1200" kern="100" dirty="0">
                        <a:effectLst/>
                        <a:latin typeface="Times New Roman" panose="02020603050405020304" pitchFamily="18" charset="0"/>
                      </a:endParaRPr>
                    </a:p>
                  </a:txBody>
                  <a:tcPr marL="59336" marR="59336" marT="39558" marB="39558"/>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716110930"/>
                  </a:ext>
                </a:extLst>
              </a:tr>
              <a:tr h="260008">
                <a:tc>
                  <a:txBody>
                    <a:bodyPr/>
                    <a:lstStyle/>
                    <a:p>
                      <a:pPr algn="ctr">
                        <a:spcAft>
                          <a:spcPts val="600"/>
                        </a:spcAft>
                        <a:buNone/>
                      </a:pPr>
                      <a:r>
                        <a:rPr lang="zh-CN" altLang="en-US" sz="1200" kern="100" spc="-5">
                          <a:effectLst/>
                        </a:rPr>
                        <a:t>解释变量</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估计系数</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sz="1200" kern="100" spc="-5">
                          <a:effectLst/>
                        </a:rPr>
                        <a:t>t</a:t>
                      </a:r>
                      <a:r>
                        <a:rPr lang="zh-CN" altLang="en-US" sz="1200" kern="100" spc="-5">
                          <a:effectLst/>
                        </a:rPr>
                        <a:t>值</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解释变量</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估计系数</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sz="1200" kern="100" spc="-5">
                          <a:effectLst/>
                        </a:rPr>
                        <a:t>t</a:t>
                      </a:r>
                      <a:r>
                        <a:rPr lang="zh-CN" altLang="en-US" sz="1200" kern="100" spc="-5">
                          <a:effectLst/>
                        </a:rPr>
                        <a:t>值</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解释变量</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估计系数</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sz="1200" kern="100" spc="-5">
                          <a:effectLst/>
                        </a:rPr>
                        <a:t>t</a:t>
                      </a:r>
                      <a:r>
                        <a:rPr lang="zh-CN" altLang="en-US" sz="1200" kern="100" spc="-5">
                          <a:effectLst/>
                        </a:rPr>
                        <a:t>值</a:t>
                      </a:r>
                      <a:endParaRPr lang="zh-CN" altLang="en-US" sz="1200" kern="100">
                        <a:effectLst/>
                        <a:latin typeface="Times New Roman" panose="02020603050405020304" pitchFamily="18" charset="0"/>
                      </a:endParaRPr>
                    </a:p>
                  </a:txBody>
                  <a:tcPr marL="59336" marR="59336" marT="39558" marB="39558"/>
                </a:tc>
                <a:extLst>
                  <a:ext uri="{0D108BD9-81ED-4DB2-BD59-A6C34878D82A}">
                    <a16:rowId xmlns:a16="http://schemas.microsoft.com/office/drawing/2014/main" val="3438229879"/>
                  </a:ext>
                </a:extLst>
              </a:tr>
              <a:tr h="260008">
                <a:tc>
                  <a:txBody>
                    <a:bodyPr/>
                    <a:lstStyle/>
                    <a:p>
                      <a:pPr algn="ctr">
                        <a:spcAft>
                          <a:spcPts val="600"/>
                        </a:spcAft>
                        <a:buNone/>
                      </a:pPr>
                      <a:r>
                        <a:rPr lang="en-US" sz="1200" kern="100" spc="-5" dirty="0" err="1">
                          <a:effectLst/>
                        </a:rPr>
                        <a:t>L.rgdp</a:t>
                      </a:r>
                      <a:endParaRPr lang="en-US" sz="1200" kern="100" dirty="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0.152</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0.29</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sz="1200" kern="100" spc="-5">
                          <a:effectLst/>
                        </a:rPr>
                        <a:t>L1.rgdp</a:t>
                      </a:r>
                      <a:endParaRPr 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0.560</a:t>
                      </a:r>
                      <a:endParaRPr 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0.77</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sz="1200" kern="100">
                          <a:effectLst/>
                        </a:rPr>
                        <a:t>L1.rgdp</a:t>
                      </a:r>
                      <a:endParaRPr 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a:effectLst/>
                        </a:rPr>
                        <a:t>0.098</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dirty="0">
                          <a:effectLst/>
                        </a:rPr>
                        <a:t>0.34</a:t>
                      </a:r>
                      <a:endParaRPr lang="zh-CN" altLang="en-US" sz="1200" kern="100" dirty="0">
                        <a:effectLst/>
                        <a:latin typeface="Times New Roman" panose="02020603050405020304" pitchFamily="18" charset="0"/>
                      </a:endParaRPr>
                    </a:p>
                  </a:txBody>
                  <a:tcPr marL="59336" marR="59336" marT="39558" marB="39558"/>
                </a:tc>
                <a:extLst>
                  <a:ext uri="{0D108BD9-81ED-4DB2-BD59-A6C34878D82A}">
                    <a16:rowId xmlns:a16="http://schemas.microsoft.com/office/drawing/2014/main" val="287479110"/>
                  </a:ext>
                </a:extLst>
              </a:tr>
              <a:tr h="260008">
                <a:tc>
                  <a:txBody>
                    <a:bodyPr/>
                    <a:lstStyle/>
                    <a:p>
                      <a:pPr algn="ctr">
                        <a:spcAft>
                          <a:spcPts val="600"/>
                        </a:spcAft>
                        <a:buNone/>
                      </a:pPr>
                      <a:r>
                        <a:rPr lang="zh-CN" altLang="en-US" sz="1200" kern="100" spc="-5">
                          <a:effectLst/>
                        </a:rPr>
                        <a:t> </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 </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 </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sz="1200" kern="100" spc="-5">
                          <a:effectLst/>
                        </a:rPr>
                        <a:t>L2.rgdp</a:t>
                      </a:r>
                      <a:endParaRPr 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1.271*</a:t>
                      </a:r>
                      <a:endParaRPr 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1.92</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sz="1200" kern="100">
                          <a:effectLst/>
                        </a:rPr>
                        <a:t>L2.rgdp</a:t>
                      </a:r>
                      <a:endParaRPr 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a:effectLst/>
                        </a:rPr>
                        <a:t>1.181*</a:t>
                      </a:r>
                      <a:r>
                        <a:rPr lang="zh-CN" altLang="en-US" sz="1200" kern="100">
                          <a:effectLst/>
                        </a:rPr>
                        <a:t>**</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dirty="0">
                          <a:effectLst/>
                        </a:rPr>
                        <a:t>3.42</a:t>
                      </a:r>
                      <a:endParaRPr lang="zh-CN" altLang="en-US" sz="1200" kern="100" dirty="0">
                        <a:effectLst/>
                        <a:latin typeface="Times New Roman" panose="02020603050405020304" pitchFamily="18" charset="0"/>
                      </a:endParaRPr>
                    </a:p>
                  </a:txBody>
                  <a:tcPr marL="59336" marR="59336" marT="39558" marB="39558"/>
                </a:tc>
                <a:extLst>
                  <a:ext uri="{0D108BD9-81ED-4DB2-BD59-A6C34878D82A}">
                    <a16:rowId xmlns:a16="http://schemas.microsoft.com/office/drawing/2014/main" val="3285887047"/>
                  </a:ext>
                </a:extLst>
              </a:tr>
              <a:tr h="260008">
                <a:tc>
                  <a:txBody>
                    <a:bodyPr/>
                    <a:lstStyle/>
                    <a:p>
                      <a:pPr algn="ctr">
                        <a:spcAft>
                          <a:spcPts val="600"/>
                        </a:spcAft>
                        <a:buNone/>
                      </a:pPr>
                      <a:r>
                        <a:rPr lang="zh-CN" altLang="en-US" sz="1200" kern="100" spc="-5" dirty="0">
                          <a:effectLst/>
                        </a:rPr>
                        <a:t> </a:t>
                      </a:r>
                      <a:endParaRPr lang="zh-CN" altLang="en-US" sz="1200" kern="100" dirty="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 </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 </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 </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 </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 </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sz="1200" kern="100">
                          <a:effectLst/>
                        </a:rPr>
                        <a:t>L3.rgdp</a:t>
                      </a:r>
                      <a:endParaRPr 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a:effectLst/>
                        </a:rPr>
                        <a:t>-0.350</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a:effectLst/>
                        </a:rPr>
                        <a:t>-0.99</a:t>
                      </a:r>
                      <a:endParaRPr lang="zh-CN" altLang="en-US" sz="1200" kern="100">
                        <a:effectLst/>
                        <a:latin typeface="Times New Roman" panose="02020603050405020304" pitchFamily="18" charset="0"/>
                      </a:endParaRPr>
                    </a:p>
                  </a:txBody>
                  <a:tcPr marL="59336" marR="59336" marT="39558" marB="39558"/>
                </a:tc>
                <a:extLst>
                  <a:ext uri="{0D108BD9-81ED-4DB2-BD59-A6C34878D82A}">
                    <a16:rowId xmlns:a16="http://schemas.microsoft.com/office/drawing/2014/main" val="1161884960"/>
                  </a:ext>
                </a:extLst>
              </a:tr>
              <a:tr h="260008">
                <a:tc>
                  <a:txBody>
                    <a:bodyPr/>
                    <a:lstStyle/>
                    <a:p>
                      <a:pPr algn="ctr">
                        <a:spcAft>
                          <a:spcPts val="600"/>
                        </a:spcAft>
                        <a:buNone/>
                      </a:pPr>
                      <a:r>
                        <a:rPr lang="en-US" sz="1200" kern="100" spc="-5" dirty="0" err="1">
                          <a:effectLst/>
                        </a:rPr>
                        <a:t>L.rm0</a:t>
                      </a:r>
                      <a:endParaRPr lang="en-US" sz="1200" kern="100" dirty="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0.642***</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3.74</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sz="1200" kern="100" spc="-5">
                          <a:effectLst/>
                        </a:rPr>
                        <a:t>L1.rm1</a:t>
                      </a:r>
                      <a:endParaRPr 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0.403**</a:t>
                      </a:r>
                      <a:endParaRPr 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2.37</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sz="1200" kern="100">
                          <a:effectLst/>
                        </a:rPr>
                        <a:t>L1.rm2</a:t>
                      </a:r>
                      <a:endParaRPr 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a:effectLst/>
                        </a:rPr>
                        <a:t>0.476***</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dirty="0">
                          <a:effectLst/>
                        </a:rPr>
                        <a:t>3.53</a:t>
                      </a:r>
                      <a:endParaRPr lang="zh-CN" altLang="en-US" sz="1200" kern="100" dirty="0">
                        <a:effectLst/>
                        <a:latin typeface="Times New Roman" panose="02020603050405020304" pitchFamily="18" charset="0"/>
                      </a:endParaRPr>
                    </a:p>
                  </a:txBody>
                  <a:tcPr marL="59336" marR="59336" marT="39558" marB="39558"/>
                </a:tc>
                <a:extLst>
                  <a:ext uri="{0D108BD9-81ED-4DB2-BD59-A6C34878D82A}">
                    <a16:rowId xmlns:a16="http://schemas.microsoft.com/office/drawing/2014/main" val="3436594017"/>
                  </a:ext>
                </a:extLst>
              </a:tr>
              <a:tr h="260008">
                <a:tc>
                  <a:txBody>
                    <a:bodyPr/>
                    <a:lstStyle/>
                    <a:p>
                      <a:pPr algn="ctr">
                        <a:spcAft>
                          <a:spcPts val="600"/>
                        </a:spcAft>
                        <a:buNone/>
                      </a:pPr>
                      <a:r>
                        <a:rPr lang="zh-CN" altLang="en-US" sz="1200" kern="100" spc="-5" dirty="0">
                          <a:effectLst/>
                        </a:rPr>
                        <a:t> </a:t>
                      </a:r>
                      <a:endParaRPr lang="zh-CN" altLang="en-US" sz="1200" kern="100" dirty="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 </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 </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sz="1200" kern="100" spc="-5">
                          <a:effectLst/>
                        </a:rPr>
                        <a:t>L2.rm1</a:t>
                      </a:r>
                      <a:endParaRPr 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-0.277</a:t>
                      </a:r>
                      <a:endParaRPr 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-1.49</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sz="1200" kern="100">
                          <a:effectLst/>
                        </a:rPr>
                        <a:t>L2.rm2</a:t>
                      </a:r>
                      <a:endParaRPr 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a:effectLst/>
                        </a:rPr>
                        <a:t>0.258*</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dirty="0">
                          <a:effectLst/>
                        </a:rPr>
                        <a:t>1.65</a:t>
                      </a:r>
                      <a:endParaRPr lang="zh-CN" altLang="en-US" sz="1200" kern="100" dirty="0">
                        <a:effectLst/>
                        <a:latin typeface="Times New Roman" panose="02020603050405020304" pitchFamily="18" charset="0"/>
                      </a:endParaRPr>
                    </a:p>
                  </a:txBody>
                  <a:tcPr marL="59336" marR="59336" marT="39558" marB="39558"/>
                </a:tc>
                <a:extLst>
                  <a:ext uri="{0D108BD9-81ED-4DB2-BD59-A6C34878D82A}">
                    <a16:rowId xmlns:a16="http://schemas.microsoft.com/office/drawing/2014/main" val="2956003623"/>
                  </a:ext>
                </a:extLst>
              </a:tr>
              <a:tr h="260008">
                <a:tc>
                  <a:txBody>
                    <a:bodyPr/>
                    <a:lstStyle/>
                    <a:p>
                      <a:pPr algn="ctr">
                        <a:spcAft>
                          <a:spcPts val="600"/>
                        </a:spcAft>
                        <a:buNone/>
                      </a:pPr>
                      <a:r>
                        <a:rPr lang="zh-CN" altLang="en-US" sz="1200" kern="100" spc="-5" dirty="0">
                          <a:effectLst/>
                        </a:rPr>
                        <a:t> </a:t>
                      </a:r>
                      <a:endParaRPr lang="zh-CN" altLang="en-US" sz="1200" kern="100" dirty="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 </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 </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 </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 </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zh-CN" altLang="en-US" sz="1200" kern="100" spc="-5">
                          <a:effectLst/>
                        </a:rPr>
                        <a:t> </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sz="1200" kern="100">
                          <a:effectLst/>
                        </a:rPr>
                        <a:t>L3.rm2</a:t>
                      </a:r>
                      <a:endParaRPr 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a:effectLst/>
                        </a:rPr>
                        <a:t>-0.309**</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dirty="0">
                          <a:effectLst/>
                        </a:rPr>
                        <a:t>-2.53</a:t>
                      </a:r>
                      <a:endParaRPr lang="zh-CN" altLang="en-US" sz="1200" kern="100" dirty="0">
                        <a:effectLst/>
                        <a:latin typeface="Times New Roman" panose="02020603050405020304" pitchFamily="18" charset="0"/>
                      </a:endParaRPr>
                    </a:p>
                  </a:txBody>
                  <a:tcPr marL="59336" marR="59336" marT="39558" marB="39558"/>
                </a:tc>
                <a:extLst>
                  <a:ext uri="{0D108BD9-81ED-4DB2-BD59-A6C34878D82A}">
                    <a16:rowId xmlns:a16="http://schemas.microsoft.com/office/drawing/2014/main" val="2511677358"/>
                  </a:ext>
                </a:extLst>
              </a:tr>
              <a:tr h="260008">
                <a:tc>
                  <a:txBody>
                    <a:bodyPr/>
                    <a:lstStyle/>
                    <a:p>
                      <a:pPr algn="ctr">
                        <a:spcAft>
                          <a:spcPts val="600"/>
                        </a:spcAft>
                        <a:buNone/>
                      </a:pPr>
                      <a:r>
                        <a:rPr lang="en-US" sz="1200" kern="100" spc="-5">
                          <a:effectLst/>
                        </a:rPr>
                        <a:t>_cons</a:t>
                      </a:r>
                      <a:endParaRPr 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dirty="0">
                          <a:effectLst/>
                        </a:rPr>
                        <a:t>2.848**</a:t>
                      </a:r>
                      <a:endParaRPr lang="zh-CN" altLang="en-US" sz="1200" kern="100" dirty="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0.72</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sz="1200" kern="100" spc="-5">
                          <a:effectLst/>
                        </a:rPr>
                        <a:t>_cons</a:t>
                      </a:r>
                      <a:endParaRPr 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dirty="0">
                          <a:effectLst/>
                        </a:rPr>
                        <a:t>-4.046</a:t>
                      </a:r>
                      <a:endParaRPr lang="en-US" sz="1200" kern="100" dirty="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spc="-5">
                          <a:effectLst/>
                        </a:rPr>
                        <a:t>-0.84</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sz="1200" kern="100">
                          <a:effectLst/>
                        </a:rPr>
                        <a:t>_cons</a:t>
                      </a:r>
                      <a:endParaRPr 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a:effectLst/>
                        </a:rPr>
                        <a:t>0.674</a:t>
                      </a:r>
                      <a:endParaRPr lang="zh-CN" altLang="en-US" sz="1200" kern="100">
                        <a:effectLst/>
                        <a:latin typeface="Times New Roman" panose="02020603050405020304" pitchFamily="18" charset="0"/>
                      </a:endParaRPr>
                    </a:p>
                  </a:txBody>
                  <a:tcPr marL="59336" marR="59336" marT="39558" marB="39558"/>
                </a:tc>
                <a:tc>
                  <a:txBody>
                    <a:bodyPr/>
                    <a:lstStyle/>
                    <a:p>
                      <a:pPr algn="ctr">
                        <a:spcAft>
                          <a:spcPts val="600"/>
                        </a:spcAft>
                        <a:buNone/>
                      </a:pPr>
                      <a:r>
                        <a:rPr lang="en-US" altLang="zh-CN" sz="1200" kern="100" dirty="0">
                          <a:effectLst/>
                        </a:rPr>
                        <a:t>0.30</a:t>
                      </a:r>
                      <a:endParaRPr lang="zh-CN" altLang="en-US" sz="1200" kern="100" dirty="0">
                        <a:effectLst/>
                        <a:latin typeface="Times New Roman" panose="02020603050405020304" pitchFamily="18" charset="0"/>
                      </a:endParaRPr>
                    </a:p>
                  </a:txBody>
                  <a:tcPr marL="59336" marR="59336" marT="39558" marB="39558"/>
                </a:tc>
                <a:extLst>
                  <a:ext uri="{0D108BD9-81ED-4DB2-BD59-A6C34878D82A}">
                    <a16:rowId xmlns:a16="http://schemas.microsoft.com/office/drawing/2014/main" val="1070225495"/>
                  </a:ext>
                </a:extLst>
              </a:tr>
              <a:tr h="260008">
                <a:tc gridSpan="3">
                  <a:txBody>
                    <a:bodyPr/>
                    <a:lstStyle/>
                    <a:p>
                      <a:pPr algn="ctr">
                        <a:spcAft>
                          <a:spcPts val="600"/>
                        </a:spcAft>
                        <a:buNone/>
                      </a:pPr>
                      <a:r>
                        <a:rPr lang="en-US" sz="1200" kern="100" dirty="0">
                          <a:effectLst/>
                        </a:rPr>
                        <a:t>N=31</a:t>
                      </a:r>
                      <a:endParaRPr lang="en-US" sz="1200" kern="100" dirty="0">
                        <a:effectLst/>
                        <a:latin typeface="Times New Roman" panose="02020603050405020304" pitchFamily="18" charset="0"/>
                      </a:endParaRPr>
                    </a:p>
                  </a:txBody>
                  <a:tcPr marL="59336" marR="59336" marT="39558" marB="39558"/>
                </a:tc>
                <a:tc hMerge="1">
                  <a:txBody>
                    <a:bodyPr/>
                    <a:lstStyle/>
                    <a:p>
                      <a:endParaRPr lang="zh-CN" altLang="en-US"/>
                    </a:p>
                  </a:txBody>
                  <a:tcPr/>
                </a:tc>
                <a:tc hMerge="1">
                  <a:txBody>
                    <a:bodyPr/>
                    <a:lstStyle/>
                    <a:p>
                      <a:endParaRPr lang="zh-CN" altLang="en-US"/>
                    </a:p>
                  </a:txBody>
                  <a:tcPr/>
                </a:tc>
                <a:tc gridSpan="3">
                  <a:txBody>
                    <a:bodyPr/>
                    <a:lstStyle/>
                    <a:p>
                      <a:pPr algn="ctr">
                        <a:spcAft>
                          <a:spcPts val="600"/>
                        </a:spcAft>
                        <a:buNone/>
                      </a:pPr>
                      <a:r>
                        <a:rPr lang="en-US" sz="1200" kern="100" dirty="0">
                          <a:effectLst/>
                        </a:rPr>
                        <a:t>N=30</a:t>
                      </a:r>
                      <a:endParaRPr lang="en-US" sz="1200" kern="100" dirty="0">
                        <a:effectLst/>
                        <a:latin typeface="Times New Roman" panose="02020603050405020304" pitchFamily="18" charset="0"/>
                      </a:endParaRPr>
                    </a:p>
                  </a:txBody>
                  <a:tcPr marL="59336" marR="59336" marT="39558" marB="39558"/>
                </a:tc>
                <a:tc hMerge="1">
                  <a:txBody>
                    <a:bodyPr/>
                    <a:lstStyle/>
                    <a:p>
                      <a:endParaRPr lang="zh-CN" altLang="en-US"/>
                    </a:p>
                  </a:txBody>
                  <a:tcPr/>
                </a:tc>
                <a:tc hMerge="1">
                  <a:txBody>
                    <a:bodyPr/>
                    <a:lstStyle/>
                    <a:p>
                      <a:endParaRPr lang="zh-CN" altLang="en-US"/>
                    </a:p>
                  </a:txBody>
                  <a:tcPr/>
                </a:tc>
                <a:tc gridSpan="3">
                  <a:txBody>
                    <a:bodyPr/>
                    <a:lstStyle/>
                    <a:p>
                      <a:pPr algn="ctr">
                        <a:spcAft>
                          <a:spcPts val="600"/>
                        </a:spcAft>
                        <a:buNone/>
                      </a:pPr>
                      <a:r>
                        <a:rPr lang="en-US" sz="1200" kern="100" dirty="0">
                          <a:effectLst/>
                        </a:rPr>
                        <a:t>N=29</a:t>
                      </a:r>
                      <a:endParaRPr lang="en-US" sz="1200" kern="100" dirty="0">
                        <a:effectLst/>
                        <a:latin typeface="Times New Roman" panose="02020603050405020304" pitchFamily="18" charset="0"/>
                      </a:endParaRPr>
                    </a:p>
                  </a:txBody>
                  <a:tcPr marL="59336" marR="59336" marT="39558" marB="39558"/>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74557466"/>
                  </a:ext>
                </a:extLst>
              </a:tr>
            </a:tbl>
          </a:graphicData>
        </a:graphic>
      </p:graphicFrame>
      <p:sp>
        <p:nvSpPr>
          <p:cNvPr id="4" name="文本框 3">
            <a:extLst>
              <a:ext uri="{FF2B5EF4-FFF2-40B4-BE49-F238E27FC236}">
                <a16:creationId xmlns:a16="http://schemas.microsoft.com/office/drawing/2014/main" id="{40890192-48B3-6DD6-7B60-D9E3AD27197C}"/>
              </a:ext>
            </a:extLst>
          </p:cNvPr>
          <p:cNvSpPr txBox="1"/>
          <p:nvPr/>
        </p:nvSpPr>
        <p:spPr>
          <a:xfrm>
            <a:off x="946258" y="2142175"/>
            <a:ext cx="2891367" cy="4019242"/>
          </a:xfrm>
          <a:prstGeom prst="rect">
            <a:avLst/>
          </a:prstGeom>
          <a:noFill/>
        </p:spPr>
        <p:txBody>
          <a:bodyPr wrap="square">
            <a:spAutoFit/>
          </a:bodyPr>
          <a:lstStyle/>
          <a:p>
            <a:pPr marL="0" marR="0" indent="457200" algn="just">
              <a:lnSpc>
                <a:spcPct val="130000"/>
              </a:lnSpc>
              <a:buNone/>
            </a:pPr>
            <a:r>
              <a:rPr lang="zh-CN" altLang="en-US" sz="2200" dirty="0">
                <a:latin typeface="Times New Roman" panose="02020603050405020304" pitchFamily="18" charset="0"/>
                <a:ea typeface="华文楷体" panose="02010600040101010101" charset="-122"/>
                <a:cs typeface="Times New Roman" panose="02020603050405020304" pitchFamily="18" charset="0"/>
              </a:rPr>
              <a:t>基础货币</a:t>
            </a:r>
            <a:r>
              <a:rPr lang="en-US" altLang="zh-CN" sz="2200" dirty="0" err="1">
                <a:latin typeface="Times New Roman" panose="02020603050405020304" pitchFamily="18" charset="0"/>
                <a:ea typeface="华文楷体" panose="02010600040101010101" charset="-122"/>
                <a:cs typeface="Times New Roman" panose="02020603050405020304" pitchFamily="18" charset="0"/>
              </a:rPr>
              <a:t>M0</a:t>
            </a:r>
            <a:r>
              <a:rPr lang="zh-CN" altLang="en-US" sz="2200" dirty="0">
                <a:latin typeface="Times New Roman" panose="02020603050405020304" pitchFamily="18" charset="0"/>
                <a:ea typeface="华文楷体" panose="02010600040101010101" charset="-122"/>
                <a:cs typeface="Times New Roman" panose="02020603050405020304" pitchFamily="18" charset="0"/>
              </a:rPr>
              <a:t>和狭义货币</a:t>
            </a:r>
            <a:r>
              <a:rPr lang="en-US" altLang="zh-CN" sz="2200" dirty="0" err="1">
                <a:latin typeface="Times New Roman" panose="02020603050405020304" pitchFamily="18" charset="0"/>
                <a:ea typeface="华文楷体" panose="02010600040101010101" charset="-122"/>
                <a:cs typeface="Times New Roman" panose="02020603050405020304" pitchFamily="18" charset="0"/>
              </a:rPr>
              <a:t>M1</a:t>
            </a:r>
            <a:r>
              <a:rPr lang="zh-CN" altLang="en-US" sz="2200" dirty="0">
                <a:latin typeface="Times New Roman" panose="02020603050405020304" pitchFamily="18" charset="0"/>
                <a:ea typeface="华文楷体" panose="02010600040101010101" charset="-122"/>
                <a:cs typeface="Times New Roman" panose="02020603050405020304" pitchFamily="18" charset="0"/>
              </a:rPr>
              <a:t>的变化率，对经济增长率有较大影响。</a:t>
            </a:r>
            <a:endParaRPr lang="en-US" altLang="zh-CN" sz="2200" dirty="0">
              <a:latin typeface="Times New Roman" panose="02020603050405020304" pitchFamily="18" charset="0"/>
              <a:ea typeface="华文楷体" panose="02010600040101010101" charset="-122"/>
              <a:cs typeface="Times New Roman" panose="02020603050405020304" pitchFamily="18" charset="0"/>
            </a:endParaRPr>
          </a:p>
          <a:p>
            <a:pPr marL="0" marR="0" indent="457200" algn="just">
              <a:lnSpc>
                <a:spcPct val="130000"/>
              </a:lnSpc>
              <a:buNone/>
            </a:pPr>
            <a:r>
              <a:rPr lang="zh-CN" altLang="en-US" sz="2200" dirty="0">
                <a:latin typeface="Times New Roman" panose="02020603050405020304" pitchFamily="18" charset="0"/>
                <a:ea typeface="华文楷体" panose="02010600040101010101" charset="-122"/>
                <a:cs typeface="Times New Roman" panose="02020603050405020304" pitchFamily="18" charset="0"/>
              </a:rPr>
              <a:t>经济增长率对狭义货币和广义货币供应量变动具有影响，但不影响基础货币</a:t>
            </a:r>
            <a:r>
              <a:rPr lang="en-US" altLang="zh-CN" sz="2200" dirty="0" err="1">
                <a:latin typeface="Times New Roman" panose="02020603050405020304" pitchFamily="18" charset="0"/>
                <a:ea typeface="华文楷体" panose="02010600040101010101" charset="-122"/>
                <a:cs typeface="Times New Roman" panose="02020603050405020304" pitchFamily="18" charset="0"/>
              </a:rPr>
              <a:t>M0</a:t>
            </a:r>
            <a:r>
              <a:rPr lang="zh-CN" altLang="en-US" sz="2200" dirty="0">
                <a:latin typeface="Times New Roman" panose="02020603050405020304" pitchFamily="18" charset="0"/>
                <a:ea typeface="华文楷体" panose="02010600040101010101" charset="-122"/>
                <a:cs typeface="Times New Roman" panose="02020603050405020304" pitchFamily="18" charset="0"/>
              </a:rPr>
              <a:t>变化率。</a:t>
            </a:r>
          </a:p>
        </p:txBody>
      </p:sp>
      <p:sp>
        <p:nvSpPr>
          <p:cNvPr id="8" name="文本框 7">
            <a:extLst>
              <a:ext uri="{FF2B5EF4-FFF2-40B4-BE49-F238E27FC236}">
                <a16:creationId xmlns:a16="http://schemas.microsoft.com/office/drawing/2014/main" id="{80425B39-0CE8-EB4D-9FA5-07668442F050}"/>
              </a:ext>
            </a:extLst>
          </p:cNvPr>
          <p:cNvSpPr txBox="1"/>
          <p:nvPr/>
        </p:nvSpPr>
        <p:spPr>
          <a:xfrm>
            <a:off x="6616701" y="950343"/>
            <a:ext cx="3717425" cy="400110"/>
          </a:xfrm>
          <a:prstGeom prst="rect">
            <a:avLst/>
          </a:prstGeom>
          <a:noFill/>
        </p:spPr>
        <p:txBody>
          <a:bodyPr wrap="square">
            <a:spAutoFit/>
          </a:bodyPr>
          <a:lstStyle/>
          <a:p>
            <a:pPr marL="0" marR="0" algn="just">
              <a:buNone/>
            </a:pPr>
            <a:r>
              <a:rPr lang="zh-CN" altLang="en-US" sz="2000" dirty="0">
                <a:latin typeface="Times New Roman" panose="02020603050405020304" pitchFamily="18" charset="0"/>
                <a:ea typeface="华文楷体" panose="02010600040101010101" charset="-122"/>
                <a:cs typeface="Times New Roman" panose="02020603050405020304" pitchFamily="18" charset="0"/>
              </a:rPr>
              <a:t>表</a:t>
            </a:r>
            <a:r>
              <a:rPr lang="en-US" altLang="zh-CN" sz="2000" dirty="0">
                <a:latin typeface="Times New Roman" panose="02020603050405020304" pitchFamily="18" charset="0"/>
                <a:ea typeface="华文楷体" panose="02010600040101010101" charset="-122"/>
                <a:cs typeface="Times New Roman" panose="02020603050405020304" pitchFamily="18" charset="0"/>
              </a:rPr>
              <a:t>13-9 </a:t>
            </a:r>
            <a:r>
              <a:rPr lang="zh-CN" altLang="en-US" sz="2000" dirty="0">
                <a:latin typeface="Times New Roman" panose="02020603050405020304" pitchFamily="18" charset="0"/>
                <a:ea typeface="华文楷体" panose="02010600040101010101" charset="-122"/>
                <a:cs typeface="Times New Roman" panose="02020603050405020304" pitchFamily="18" charset="0"/>
              </a:rPr>
              <a:t> </a:t>
            </a:r>
            <a:r>
              <a:rPr lang="en-US" altLang="zh-CN" sz="2000" dirty="0">
                <a:latin typeface="Times New Roman" panose="02020603050405020304" pitchFamily="18" charset="0"/>
                <a:ea typeface="华文楷体" panose="02010600040101010101" charset="-122"/>
                <a:cs typeface="Times New Roman" panose="02020603050405020304" pitchFamily="18" charset="0"/>
              </a:rPr>
              <a:t>VAR</a:t>
            </a:r>
            <a:r>
              <a:rPr lang="zh-CN" altLang="en-US" sz="2000" dirty="0">
                <a:latin typeface="Times New Roman" panose="02020603050405020304" pitchFamily="18" charset="0"/>
                <a:ea typeface="华文楷体" panose="02010600040101010101" charset="-122"/>
                <a:cs typeface="Times New Roman" panose="02020603050405020304" pitchFamily="18" charset="0"/>
              </a:rPr>
              <a:t>模型估计结果</a:t>
            </a: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45F87E-9E47-4577-47B2-37078F8885F5}"/>
            </a:ext>
          </a:extLst>
        </p:cNvPr>
        <p:cNvGrpSpPr/>
        <p:nvPr/>
      </p:nvGrpSpPr>
      <p:grpSpPr>
        <a:xfrm>
          <a:off x="0" y="0"/>
          <a:ext cx="0" cy="0"/>
          <a:chOff x="0" y="0"/>
          <a:chExt cx="0" cy="0"/>
        </a:xfrm>
      </p:grpSpPr>
      <p:sp>
        <p:nvSpPr>
          <p:cNvPr id="24580" name="Text Box 4">
            <a:extLst>
              <a:ext uri="{FF2B5EF4-FFF2-40B4-BE49-F238E27FC236}">
                <a16:creationId xmlns:a16="http://schemas.microsoft.com/office/drawing/2014/main" id="{48EE2462-02D1-2145-6B5A-77E7CC088D36}"/>
              </a:ext>
            </a:extLst>
          </p:cNvPr>
          <p:cNvSpPr txBox="1">
            <a:spLocks noChangeArrowheads="1"/>
          </p:cNvSpPr>
          <p:nvPr/>
        </p:nvSpPr>
        <p:spPr bwMode="auto">
          <a:xfrm>
            <a:off x="550267" y="898717"/>
            <a:ext cx="11447000" cy="40515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indent="720000" algn="just" defTabSz="266700" eaLnBrk="1" hangingPunct="1">
              <a:spcBef>
                <a:spcPts val="700"/>
              </a:spcBef>
              <a:spcAft>
                <a:spcPct val="0"/>
              </a:spcAft>
            </a:pPr>
            <a:r>
              <a:rPr lang="en-US" altLang="zh-CN" sz="23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3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．脉冲响应</a:t>
            </a:r>
            <a:endParaRPr lang="en-US" altLang="zh-CN" sz="2300" b="1" dirty="0">
              <a:solidFill>
                <a:srgbClr val="5B9BD5"/>
              </a:solidFill>
              <a:latin typeface="Times New Roman" panose="02020603050405020304" pitchFamily="18" charset="0"/>
              <a:ea typeface="华文楷体" panose="02010600040101010101" charset="-122"/>
              <a:cs typeface="Times New Roman" panose="02020603050405020304" pitchFamily="18" charset="0"/>
            </a:endParaRPr>
          </a:p>
          <a:p>
            <a:pPr lvl="0" indent="720000" algn="just" defTabSz="266700" eaLnBrk="1" hangingPunct="1">
              <a:spcBef>
                <a:spcPts val="700"/>
              </a:spcBef>
              <a:spcAft>
                <a:spcPct val="0"/>
              </a:spcAft>
            </a:pPr>
            <a:endParaRPr lang="en-US" altLang="zh-CN" sz="2300" b="1" dirty="0">
              <a:solidFill>
                <a:srgbClr val="5B9BD5"/>
              </a:solidFill>
              <a:latin typeface="Times New Roman" panose="02020603050405020304" pitchFamily="18" charset="0"/>
              <a:ea typeface="华文楷体" panose="02010600040101010101" charset="-122"/>
              <a:cs typeface="Times New Roman" panose="02020603050405020304" pitchFamily="18" charset="0"/>
            </a:endParaRPr>
          </a:p>
          <a:p>
            <a:pPr indent="508000" eaLnBrk="1" fontAlgn="auto" hangingPunct="1">
              <a:spcBef>
                <a:spcPts val="0"/>
              </a:spcBef>
              <a:extLst>
                <a:ext uri="{35155182-B16C-46BC-9424-99874614C6A1}">
                  <wpsdc:indentchars xmlns="" xmlns:wpsdc="http://www.wps.cn/officeDocument/2017/drawingmlCustomData" val="200" checksum="282533468"/>
                </a:ext>
              </a:extLst>
            </a:pPr>
            <a:endParaRPr lang="en-US" altLang="zh-CN" sz="20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a:extLst>
              <a:ext uri="{FF2B5EF4-FFF2-40B4-BE49-F238E27FC236}">
                <a16:creationId xmlns:a16="http://schemas.microsoft.com/office/drawing/2014/main" id="{EA3FBF54-08D8-8ACF-A308-AAFB94736EC0}"/>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36</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A6CD50A9-B5B2-5B81-A477-89857A84D0EA}"/>
              </a:ext>
            </a:extLst>
          </p:cNvPr>
          <p:cNvSpPr>
            <a:spLocks noChangeArrowheads="1"/>
          </p:cNvSpPr>
          <p:nvPr/>
        </p:nvSpPr>
        <p:spPr bwMode="auto">
          <a:xfrm>
            <a:off x="861591" y="107576"/>
            <a:ext cx="6165742"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三、中国货币供应量与经济增长关系</a:t>
            </a:r>
          </a:p>
        </p:txBody>
      </p:sp>
      <p:pic>
        <p:nvPicPr>
          <p:cNvPr id="10244" name="Picture 4">
            <a:extLst>
              <a:ext uri="{FF2B5EF4-FFF2-40B4-BE49-F238E27FC236}">
                <a16:creationId xmlns:a16="http://schemas.microsoft.com/office/drawing/2014/main" id="{671B171D-02C6-C7F0-AC23-C20A0CE907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267" y="1303867"/>
            <a:ext cx="4003941" cy="3968908"/>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a:extLst>
              <a:ext uri="{FF2B5EF4-FFF2-40B4-BE49-F238E27FC236}">
                <a16:creationId xmlns:a16="http://schemas.microsoft.com/office/drawing/2014/main" id="{515BAE33-8BA3-339E-EB2F-A0A5540207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91257" y="1303867"/>
            <a:ext cx="3884480" cy="3968908"/>
          </a:xfrm>
          <a:prstGeom prst="rect">
            <a:avLst/>
          </a:prstGeom>
          <a:noFill/>
          <a:extLst>
            <a:ext uri="{909E8E84-426E-40DD-AFC4-6F175D3DCCD1}">
              <a14:hiddenFill xmlns:a14="http://schemas.microsoft.com/office/drawing/2010/main">
                <a:solidFill>
                  <a:srgbClr val="FFFFFF"/>
                </a:solidFill>
              </a14:hiddenFill>
            </a:ext>
          </a:extLst>
        </p:spPr>
      </p:pic>
      <p:pic>
        <p:nvPicPr>
          <p:cNvPr id="10248" name="Picture 8">
            <a:extLst>
              <a:ext uri="{FF2B5EF4-FFF2-40B4-BE49-F238E27FC236}">
                <a16:creationId xmlns:a16="http://schemas.microsoft.com/office/drawing/2014/main" id="{C3757C46-D64C-7A01-BF37-4C9B9618726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18802" y="1303867"/>
            <a:ext cx="3835400" cy="3968908"/>
          </a:xfrm>
          <a:prstGeom prst="rect">
            <a:avLst/>
          </a:prstGeom>
          <a:noFill/>
          <a:extLst>
            <a:ext uri="{909E8E84-426E-40DD-AFC4-6F175D3DCCD1}">
              <a14:hiddenFill xmlns:a14="http://schemas.microsoft.com/office/drawing/2010/main">
                <a:solidFill>
                  <a:srgbClr val="FFFFFF"/>
                </a:solidFill>
              </a14:hiddenFill>
            </a:ext>
          </a:extLst>
        </p:spPr>
      </p:pic>
      <p:sp>
        <p:nvSpPr>
          <p:cNvPr id="3" name="文本框 2">
            <a:extLst>
              <a:ext uri="{FF2B5EF4-FFF2-40B4-BE49-F238E27FC236}">
                <a16:creationId xmlns:a16="http://schemas.microsoft.com/office/drawing/2014/main" id="{6FD1A01C-4CB5-1609-D296-114B62ADEB81}"/>
              </a:ext>
            </a:extLst>
          </p:cNvPr>
          <p:cNvSpPr txBox="1"/>
          <p:nvPr/>
        </p:nvSpPr>
        <p:spPr>
          <a:xfrm>
            <a:off x="3187667" y="5438444"/>
            <a:ext cx="6172200" cy="465961"/>
          </a:xfrm>
          <a:prstGeom prst="rect">
            <a:avLst/>
          </a:prstGeom>
          <a:noFill/>
        </p:spPr>
        <p:txBody>
          <a:bodyPr wrap="square">
            <a:spAutoFit/>
          </a:bodyPr>
          <a:lstStyle/>
          <a:p>
            <a:pPr algn="ctr">
              <a:lnSpc>
                <a:spcPct val="150000"/>
              </a:lnSpc>
              <a:spcAft>
                <a:spcPts val="600"/>
              </a:spcAft>
              <a:buNone/>
            </a:pPr>
            <a:r>
              <a:rPr lang="zh-CN" altLang="en-US" dirty="0">
                <a:latin typeface="Times New Roman" panose="02020603050405020304" pitchFamily="18" charset="0"/>
                <a:ea typeface="华文楷体" panose="02010600040101010101" charset="-122"/>
                <a:cs typeface="Times New Roman" panose="02020603050405020304" pitchFamily="18" charset="0"/>
              </a:rPr>
              <a:t>图</a:t>
            </a:r>
            <a:r>
              <a:rPr lang="en-US" altLang="zh-CN" dirty="0">
                <a:latin typeface="Times New Roman" panose="02020603050405020304" pitchFamily="18" charset="0"/>
                <a:ea typeface="华文楷体" panose="02010600040101010101" charset="-122"/>
                <a:cs typeface="Times New Roman" panose="02020603050405020304" pitchFamily="18" charset="0"/>
              </a:rPr>
              <a:t>13-6  </a:t>
            </a:r>
            <a:r>
              <a:rPr lang="zh-CN" altLang="en-US" dirty="0">
                <a:latin typeface="Times New Roman" panose="02020603050405020304" pitchFamily="18" charset="0"/>
                <a:ea typeface="华文楷体" panose="02010600040101010101" charset="-122"/>
                <a:cs typeface="Times New Roman" panose="02020603050405020304" pitchFamily="18" charset="0"/>
              </a:rPr>
              <a:t>脉冲响应图</a:t>
            </a:r>
          </a:p>
        </p:txBody>
      </p:sp>
      <p:sp>
        <p:nvSpPr>
          <p:cNvPr id="13" name="文本框 12">
            <a:extLst>
              <a:ext uri="{FF2B5EF4-FFF2-40B4-BE49-F238E27FC236}">
                <a16:creationId xmlns:a16="http://schemas.microsoft.com/office/drawing/2014/main" id="{BD8B800E-F0C6-97A8-1C4B-98C032A8A131}"/>
              </a:ext>
            </a:extLst>
          </p:cNvPr>
          <p:cNvSpPr txBox="1"/>
          <p:nvPr/>
        </p:nvSpPr>
        <p:spPr>
          <a:xfrm>
            <a:off x="3468390" y="6070074"/>
            <a:ext cx="6112933" cy="461665"/>
          </a:xfrm>
          <a:prstGeom prst="rect">
            <a:avLst/>
          </a:prstGeom>
          <a:noFill/>
        </p:spPr>
        <p:txBody>
          <a:bodyPr wrap="square">
            <a:spAutoFit/>
          </a:bodyPr>
          <a:lstStyle/>
          <a:p>
            <a:r>
              <a:rPr lang="zh-CN" altLang="en-US" sz="2400" dirty="0">
                <a:latin typeface="Times New Roman" panose="02020603050405020304" pitchFamily="18" charset="0"/>
                <a:ea typeface="华文楷体" panose="02010600040101010101" charset="-122"/>
                <a:cs typeface="Times New Roman" panose="02020603050405020304" pitchFamily="18" charset="0"/>
              </a:rPr>
              <a:t>货币供应量增长率对经济增长率缺乏影响。</a:t>
            </a:r>
            <a:endParaRPr lang="zh-CN" altLang="en-US" sz="2400" dirty="0"/>
          </a:p>
        </p:txBody>
      </p:sp>
    </p:spTree>
    <p:extLst>
      <p:ext uri="{BB962C8B-B14F-4D97-AF65-F5344CB8AC3E}">
        <p14:creationId xmlns:p14="http://schemas.microsoft.com/office/powerpoint/2010/main" val="2161450138"/>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5F50B0-CECC-A2F0-A2CD-8A2FBE76FEF0}"/>
            </a:ext>
          </a:extLst>
        </p:cNvPr>
        <p:cNvGrpSpPr/>
        <p:nvPr/>
      </p:nvGrpSpPr>
      <p:grpSpPr>
        <a:xfrm>
          <a:off x="0" y="0"/>
          <a:ext cx="0" cy="0"/>
          <a:chOff x="0" y="0"/>
          <a:chExt cx="0" cy="0"/>
        </a:xfrm>
      </p:grpSpPr>
      <p:sp>
        <p:nvSpPr>
          <p:cNvPr id="24580" name="Text Box 4">
            <a:extLst>
              <a:ext uri="{FF2B5EF4-FFF2-40B4-BE49-F238E27FC236}">
                <a16:creationId xmlns:a16="http://schemas.microsoft.com/office/drawing/2014/main" id="{FEBBFF50-8251-318C-000B-06D0F6606C19}"/>
              </a:ext>
            </a:extLst>
          </p:cNvPr>
          <p:cNvSpPr txBox="1">
            <a:spLocks noChangeArrowheads="1"/>
          </p:cNvSpPr>
          <p:nvPr/>
        </p:nvSpPr>
        <p:spPr bwMode="auto">
          <a:xfrm>
            <a:off x="861591" y="878682"/>
            <a:ext cx="10876280" cy="510171"/>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indent="720000" algn="just" defTabSz="266700" eaLnBrk="1" hangingPunct="1">
              <a:lnSpc>
                <a:spcPct val="120000"/>
              </a:lnSpc>
              <a:spcBef>
                <a:spcPts val="700"/>
              </a:spcBef>
              <a:spcAft>
                <a:spcPct val="0"/>
              </a:spcAft>
            </a:pPr>
            <a:r>
              <a:rPr lang="en-US" altLang="zh-CN" sz="23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3</a:t>
            </a:r>
            <a:r>
              <a:rPr lang="zh-CN" altLang="en-US" sz="23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a:t>
            </a:r>
            <a:r>
              <a:rPr lang="en-US" altLang="zh-CN" sz="23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Granger</a:t>
            </a:r>
            <a:r>
              <a:rPr lang="zh-CN" altLang="en-US" sz="23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因果关系检验</a:t>
            </a:r>
            <a:endParaRPr lang="en-US" altLang="zh-CN" sz="2300" b="1" dirty="0">
              <a:solidFill>
                <a:srgbClr val="5B9BD5"/>
              </a:solidFill>
              <a:latin typeface="Times New Roman" panose="02020603050405020304" pitchFamily="18" charset="0"/>
              <a:ea typeface="华文楷体" panose="02010600040101010101" charset="-122"/>
              <a:cs typeface="Times New Roman" panose="02020603050405020304" pitchFamily="18" charset="0"/>
            </a:endParaRPr>
          </a:p>
          <a:p>
            <a:pPr indent="508000" eaLnBrk="1" fontAlgn="auto" hangingPunct="1">
              <a:lnSpc>
                <a:spcPct val="150000"/>
              </a:lnSpc>
              <a:spcBef>
                <a:spcPts val="0"/>
              </a:spcBef>
              <a:extLst>
                <a:ext uri="{35155182-B16C-46BC-9424-99874614C6A1}">
                  <wpsdc:indentchars xmlns="" xmlns:wpsdc="http://www.wps.cn/officeDocument/2017/drawingmlCustomData" val="200" checksum="282533468"/>
                </a:ext>
              </a:extLst>
            </a:pPr>
            <a:endParaRPr lang="en-US" altLang="zh-CN" sz="20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a:extLst>
              <a:ext uri="{FF2B5EF4-FFF2-40B4-BE49-F238E27FC236}">
                <a16:creationId xmlns:a16="http://schemas.microsoft.com/office/drawing/2014/main" id="{AA9CD4D9-F9B1-643D-45D2-4C70D437855A}"/>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37</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81D949B1-6277-2360-6660-FFDD14C85421}"/>
              </a:ext>
            </a:extLst>
          </p:cNvPr>
          <p:cNvSpPr>
            <a:spLocks noChangeArrowheads="1"/>
          </p:cNvSpPr>
          <p:nvPr/>
        </p:nvSpPr>
        <p:spPr bwMode="auto">
          <a:xfrm>
            <a:off x="861591" y="107576"/>
            <a:ext cx="6165742"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三、中国货币供应量与经济增长关系</a:t>
            </a:r>
          </a:p>
        </p:txBody>
      </p:sp>
      <p:graphicFrame>
        <p:nvGraphicFramePr>
          <p:cNvPr id="2" name="表格 1">
            <a:extLst>
              <a:ext uri="{FF2B5EF4-FFF2-40B4-BE49-F238E27FC236}">
                <a16:creationId xmlns:a16="http://schemas.microsoft.com/office/drawing/2014/main" id="{9407DB6D-5044-88EE-EC42-34D46AE26271}"/>
              </a:ext>
            </a:extLst>
          </p:cNvPr>
          <p:cNvGraphicFramePr>
            <a:graphicFrameLocks noGrp="1"/>
          </p:cNvGraphicFramePr>
          <p:nvPr>
            <p:extLst>
              <p:ext uri="{D42A27DB-BD31-4B8C-83A1-F6EECF244321}">
                <p14:modId xmlns:p14="http://schemas.microsoft.com/office/powerpoint/2010/main" val="491518888"/>
              </p:ext>
            </p:extLst>
          </p:nvPr>
        </p:nvGraphicFramePr>
        <p:xfrm>
          <a:off x="861591" y="1826996"/>
          <a:ext cx="8595676" cy="4566333"/>
        </p:xfrm>
        <a:graphic>
          <a:graphicData uri="http://schemas.openxmlformats.org/drawingml/2006/table">
            <a:tbl>
              <a:tblPr>
                <a:tableStyleId>{5C22544A-7EE6-4342-B048-85BDC9FD1C3A}</a:tableStyleId>
              </a:tblPr>
              <a:tblGrid>
                <a:gridCol w="3752742">
                  <a:extLst>
                    <a:ext uri="{9D8B030D-6E8A-4147-A177-3AD203B41FA5}">
                      <a16:colId xmlns:a16="http://schemas.microsoft.com/office/drawing/2014/main" val="4248128433"/>
                    </a:ext>
                  </a:extLst>
                </a:gridCol>
                <a:gridCol w="2277534">
                  <a:extLst>
                    <a:ext uri="{9D8B030D-6E8A-4147-A177-3AD203B41FA5}">
                      <a16:colId xmlns:a16="http://schemas.microsoft.com/office/drawing/2014/main" val="3106733706"/>
                    </a:ext>
                  </a:extLst>
                </a:gridCol>
                <a:gridCol w="2565400">
                  <a:extLst>
                    <a:ext uri="{9D8B030D-6E8A-4147-A177-3AD203B41FA5}">
                      <a16:colId xmlns:a16="http://schemas.microsoft.com/office/drawing/2014/main" val="3745551561"/>
                    </a:ext>
                  </a:extLst>
                </a:gridCol>
              </a:tblGrid>
              <a:tr h="657909">
                <a:tc>
                  <a:txBody>
                    <a:bodyPr/>
                    <a:lstStyle/>
                    <a:p>
                      <a:pPr algn="l">
                        <a:spcAft>
                          <a:spcPts val="600"/>
                        </a:spcAft>
                        <a:buNone/>
                      </a:pPr>
                      <a:r>
                        <a:rPr lang="en-US" sz="1400" kern="100" spc="-5" dirty="0">
                          <a:effectLst/>
                        </a:rPr>
                        <a:t>Null Hypothesis</a:t>
                      </a:r>
                      <a:endParaRPr lang="en-US"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sz="1400" kern="100" spc="-5" dirty="0" err="1">
                          <a:effectLst/>
                        </a:rPr>
                        <a:t>Chi</a:t>
                      </a:r>
                      <a:r>
                        <a:rPr lang="en-US" sz="1400" kern="100" spc="-5" baseline="30000" dirty="0" err="1">
                          <a:effectLst/>
                        </a:rPr>
                        <a:t>2</a:t>
                      </a:r>
                      <a:endParaRPr lang="en-US"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sz="1400" kern="100" spc="-5" dirty="0">
                          <a:effectLst/>
                        </a:rPr>
                        <a:t>Prob</a:t>
                      </a:r>
                      <a:endParaRPr lang="en-US" sz="1400" kern="100" dirty="0">
                        <a:effectLst/>
                        <a:latin typeface="Times New Roman" panose="02020603050405020304" pitchFamily="18" charset="0"/>
                      </a:endParaRPr>
                    </a:p>
                  </a:txBody>
                  <a:tcPr marL="68580" marR="68580" anchor="ctr"/>
                </a:tc>
                <a:extLst>
                  <a:ext uri="{0D108BD9-81ED-4DB2-BD59-A6C34878D82A}">
                    <a16:rowId xmlns:a16="http://schemas.microsoft.com/office/drawing/2014/main" val="1613564679"/>
                  </a:ext>
                </a:extLst>
              </a:tr>
              <a:tr h="651404">
                <a:tc>
                  <a:txBody>
                    <a:bodyPr/>
                    <a:lstStyle/>
                    <a:p>
                      <a:pPr algn="l">
                        <a:spcAft>
                          <a:spcPts val="600"/>
                        </a:spcAft>
                        <a:buNone/>
                      </a:pPr>
                      <a:r>
                        <a:rPr lang="en-US" sz="1400" kern="100" dirty="0" err="1">
                          <a:effectLst/>
                        </a:rPr>
                        <a:t>rgdp</a:t>
                      </a:r>
                      <a:r>
                        <a:rPr lang="en-US" sz="1400" kern="100" dirty="0">
                          <a:effectLst/>
                        </a:rPr>
                        <a:t> does not Granger Cause </a:t>
                      </a:r>
                      <a:r>
                        <a:rPr lang="en-US" sz="1400" kern="100" dirty="0" err="1">
                          <a:effectLst/>
                        </a:rPr>
                        <a:t>rm0</a:t>
                      </a:r>
                      <a:endParaRPr lang="en-US"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4.481</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0.034</a:t>
                      </a:r>
                      <a:endParaRPr lang="zh-CN" altLang="en-US" sz="14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4015563167"/>
                  </a:ext>
                </a:extLst>
              </a:tr>
              <a:tr h="651404">
                <a:tc>
                  <a:txBody>
                    <a:bodyPr/>
                    <a:lstStyle/>
                    <a:p>
                      <a:pPr algn="l">
                        <a:spcAft>
                          <a:spcPts val="600"/>
                        </a:spcAft>
                        <a:buNone/>
                      </a:pPr>
                      <a:r>
                        <a:rPr lang="en-US" sz="1400" kern="100" dirty="0" err="1">
                          <a:effectLst/>
                        </a:rPr>
                        <a:t>rm0</a:t>
                      </a:r>
                      <a:r>
                        <a:rPr lang="en-US" sz="1400" kern="100" dirty="0">
                          <a:effectLst/>
                        </a:rPr>
                        <a:t> does not Granger Cause </a:t>
                      </a:r>
                      <a:r>
                        <a:rPr lang="en-US" sz="1400" kern="100" dirty="0" err="1">
                          <a:effectLst/>
                        </a:rPr>
                        <a:t>rgdp</a:t>
                      </a:r>
                      <a:endParaRPr lang="en-US"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0.083</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0.773</a:t>
                      </a:r>
                      <a:endParaRPr lang="zh-CN" altLang="en-US" sz="14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2686002146"/>
                  </a:ext>
                </a:extLst>
              </a:tr>
              <a:tr h="651404">
                <a:tc>
                  <a:txBody>
                    <a:bodyPr/>
                    <a:lstStyle/>
                    <a:p>
                      <a:pPr algn="l">
                        <a:spcAft>
                          <a:spcPts val="600"/>
                        </a:spcAft>
                        <a:buNone/>
                      </a:pPr>
                      <a:r>
                        <a:rPr lang="en-US" sz="1400" kern="100" dirty="0" err="1">
                          <a:effectLst/>
                        </a:rPr>
                        <a:t>rgdp</a:t>
                      </a:r>
                      <a:r>
                        <a:rPr lang="en-US" sz="1400" kern="100" dirty="0">
                          <a:effectLst/>
                        </a:rPr>
                        <a:t> does not Granger Cause </a:t>
                      </a:r>
                      <a:r>
                        <a:rPr lang="en-US" sz="1400" kern="100" dirty="0" err="1">
                          <a:effectLst/>
                        </a:rPr>
                        <a:t>rm1</a:t>
                      </a:r>
                      <a:endParaRPr lang="en-US"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6.423</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dirty="0">
                          <a:effectLst/>
                        </a:rPr>
                        <a:t>0.040</a:t>
                      </a:r>
                      <a:endParaRPr lang="zh-CN" altLang="en-US" sz="1400" kern="100" dirty="0">
                        <a:effectLst/>
                        <a:latin typeface="Times New Roman" panose="02020603050405020304" pitchFamily="18" charset="0"/>
                      </a:endParaRPr>
                    </a:p>
                  </a:txBody>
                  <a:tcPr marL="68580" marR="68580" anchor="ctr"/>
                </a:tc>
                <a:extLst>
                  <a:ext uri="{0D108BD9-81ED-4DB2-BD59-A6C34878D82A}">
                    <a16:rowId xmlns:a16="http://schemas.microsoft.com/office/drawing/2014/main" val="1077745338"/>
                  </a:ext>
                </a:extLst>
              </a:tr>
              <a:tr h="651404">
                <a:tc>
                  <a:txBody>
                    <a:bodyPr/>
                    <a:lstStyle/>
                    <a:p>
                      <a:pPr algn="l">
                        <a:spcAft>
                          <a:spcPts val="600"/>
                        </a:spcAft>
                        <a:buNone/>
                      </a:pPr>
                      <a:r>
                        <a:rPr lang="en-US" sz="1400" kern="100" dirty="0" err="1">
                          <a:effectLst/>
                        </a:rPr>
                        <a:t>rm1</a:t>
                      </a:r>
                      <a:r>
                        <a:rPr lang="en-US" sz="1400" kern="100" dirty="0">
                          <a:effectLst/>
                        </a:rPr>
                        <a:t> does not Granger Cause </a:t>
                      </a:r>
                      <a:r>
                        <a:rPr lang="en-US" sz="1400" kern="100" dirty="0" err="1">
                          <a:effectLst/>
                        </a:rPr>
                        <a:t>rgdp</a:t>
                      </a:r>
                      <a:endParaRPr lang="en-US"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7.114</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0.029</a:t>
                      </a:r>
                      <a:endParaRPr lang="zh-CN" altLang="en-US" sz="14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1894327923"/>
                  </a:ext>
                </a:extLst>
              </a:tr>
              <a:tr h="651404">
                <a:tc>
                  <a:txBody>
                    <a:bodyPr/>
                    <a:lstStyle/>
                    <a:p>
                      <a:pPr algn="l">
                        <a:spcAft>
                          <a:spcPts val="600"/>
                        </a:spcAft>
                        <a:buNone/>
                      </a:pPr>
                      <a:r>
                        <a:rPr lang="en-US" sz="1400" kern="100" dirty="0" err="1">
                          <a:effectLst/>
                        </a:rPr>
                        <a:t>rgdp</a:t>
                      </a:r>
                      <a:r>
                        <a:rPr lang="en-US" sz="1400" kern="100" dirty="0">
                          <a:effectLst/>
                        </a:rPr>
                        <a:t> I does not Granger Cause </a:t>
                      </a:r>
                      <a:r>
                        <a:rPr lang="en-US" sz="1400" kern="100" dirty="0" err="1">
                          <a:effectLst/>
                        </a:rPr>
                        <a:t>rm2</a:t>
                      </a:r>
                      <a:endParaRPr lang="en-US"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3.375</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0.337</a:t>
                      </a:r>
                      <a:endParaRPr lang="zh-CN" altLang="en-US" sz="14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1395910655"/>
                  </a:ext>
                </a:extLst>
              </a:tr>
              <a:tr h="651404">
                <a:tc>
                  <a:txBody>
                    <a:bodyPr/>
                    <a:lstStyle/>
                    <a:p>
                      <a:pPr algn="l">
                        <a:spcAft>
                          <a:spcPts val="600"/>
                        </a:spcAft>
                        <a:buNone/>
                      </a:pPr>
                      <a:r>
                        <a:rPr lang="en-US" sz="1400" kern="100" dirty="0" err="1">
                          <a:effectLst/>
                        </a:rPr>
                        <a:t>rm2</a:t>
                      </a:r>
                      <a:r>
                        <a:rPr lang="en-US" sz="1400" kern="100" dirty="0">
                          <a:effectLst/>
                        </a:rPr>
                        <a:t> does not Granger Cause </a:t>
                      </a:r>
                      <a:r>
                        <a:rPr lang="en-US" sz="1400" kern="100" dirty="0" err="1">
                          <a:effectLst/>
                        </a:rPr>
                        <a:t>rgdp</a:t>
                      </a:r>
                      <a:endParaRPr lang="en-US" sz="1400" kern="100" dirty="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a:effectLst/>
                        </a:rPr>
                        <a:t>17.769</a:t>
                      </a:r>
                      <a:endParaRPr lang="zh-CN" altLang="en-US" sz="1400" kern="100">
                        <a:effectLst/>
                        <a:latin typeface="Times New Roman" panose="02020603050405020304" pitchFamily="18" charset="0"/>
                      </a:endParaRPr>
                    </a:p>
                  </a:txBody>
                  <a:tcPr marL="68580" marR="68580" anchor="ctr"/>
                </a:tc>
                <a:tc>
                  <a:txBody>
                    <a:bodyPr/>
                    <a:lstStyle/>
                    <a:p>
                      <a:pPr algn="ctr">
                        <a:spcAft>
                          <a:spcPts val="600"/>
                        </a:spcAft>
                        <a:buNone/>
                      </a:pPr>
                      <a:r>
                        <a:rPr lang="en-US" altLang="zh-CN" sz="1400" kern="100" spc="-5" dirty="0">
                          <a:effectLst/>
                        </a:rPr>
                        <a:t>0.000</a:t>
                      </a:r>
                      <a:endParaRPr lang="zh-CN" altLang="en-US" sz="1400" kern="100" dirty="0">
                        <a:effectLst/>
                        <a:latin typeface="Times New Roman" panose="02020603050405020304" pitchFamily="18" charset="0"/>
                      </a:endParaRPr>
                    </a:p>
                  </a:txBody>
                  <a:tcPr marL="68580" marR="68580" anchor="ctr"/>
                </a:tc>
                <a:extLst>
                  <a:ext uri="{0D108BD9-81ED-4DB2-BD59-A6C34878D82A}">
                    <a16:rowId xmlns:a16="http://schemas.microsoft.com/office/drawing/2014/main" val="811909028"/>
                  </a:ext>
                </a:extLst>
              </a:tr>
            </a:tbl>
          </a:graphicData>
        </a:graphic>
      </p:graphicFrame>
      <p:sp>
        <p:nvSpPr>
          <p:cNvPr id="9" name="文本框 8">
            <a:extLst>
              <a:ext uri="{FF2B5EF4-FFF2-40B4-BE49-F238E27FC236}">
                <a16:creationId xmlns:a16="http://schemas.microsoft.com/office/drawing/2014/main" id="{BE790694-2046-20A7-149E-23388F51D2B1}"/>
              </a:ext>
            </a:extLst>
          </p:cNvPr>
          <p:cNvSpPr txBox="1"/>
          <p:nvPr/>
        </p:nvSpPr>
        <p:spPr>
          <a:xfrm>
            <a:off x="2170696" y="1406106"/>
            <a:ext cx="6172200" cy="403637"/>
          </a:xfrm>
          <a:prstGeom prst="rect">
            <a:avLst/>
          </a:prstGeom>
          <a:noFill/>
        </p:spPr>
        <p:txBody>
          <a:bodyPr wrap="square">
            <a:spAutoFit/>
          </a:bodyPr>
          <a:lstStyle/>
          <a:p>
            <a:pPr marL="0" marR="0" algn="ctr">
              <a:lnSpc>
                <a:spcPct val="120000"/>
              </a:lnSpc>
              <a:spcBef>
                <a:spcPts val="780"/>
              </a:spcBef>
              <a:buNone/>
            </a:pPr>
            <a:r>
              <a:rPr lang="zh-CN" altLang="en-US" dirty="0">
                <a:latin typeface="Times New Roman" panose="02020603050405020304" pitchFamily="18" charset="0"/>
                <a:ea typeface="华文楷体" panose="02010600040101010101" charset="-122"/>
                <a:cs typeface="Times New Roman" panose="02020603050405020304" pitchFamily="18" charset="0"/>
              </a:rPr>
              <a:t>表</a:t>
            </a:r>
            <a:r>
              <a:rPr lang="en-US" altLang="zh-CN" dirty="0">
                <a:latin typeface="Times New Roman" panose="02020603050405020304" pitchFamily="18" charset="0"/>
                <a:ea typeface="华文楷体" panose="02010600040101010101" charset="-122"/>
                <a:cs typeface="Times New Roman" panose="02020603050405020304" pitchFamily="18" charset="0"/>
              </a:rPr>
              <a:t>13-10 </a:t>
            </a:r>
            <a:r>
              <a:rPr lang="zh-CN" altLang="en-US" dirty="0">
                <a:latin typeface="Times New Roman" panose="02020603050405020304" pitchFamily="18" charset="0"/>
                <a:ea typeface="华文楷体" panose="02010600040101010101" charset="-122"/>
                <a:cs typeface="Times New Roman" panose="02020603050405020304" pitchFamily="18" charset="0"/>
              </a:rPr>
              <a:t> </a:t>
            </a:r>
            <a:r>
              <a:rPr lang="en-US" altLang="zh-CN" dirty="0">
                <a:latin typeface="Times New Roman" panose="02020603050405020304" pitchFamily="18" charset="0"/>
                <a:ea typeface="华文楷体" panose="02010600040101010101" charset="-122"/>
                <a:cs typeface="Times New Roman" panose="02020603050405020304" pitchFamily="18" charset="0"/>
              </a:rPr>
              <a:t>Granger</a:t>
            </a:r>
            <a:r>
              <a:rPr lang="zh-CN" altLang="en-US" dirty="0">
                <a:latin typeface="Times New Roman" panose="02020603050405020304" pitchFamily="18" charset="0"/>
                <a:ea typeface="华文楷体" panose="02010600040101010101" charset="-122"/>
                <a:cs typeface="Times New Roman" panose="02020603050405020304" pitchFamily="18" charset="0"/>
              </a:rPr>
              <a:t>因果关系检验</a:t>
            </a:r>
          </a:p>
        </p:txBody>
      </p:sp>
      <p:sp>
        <p:nvSpPr>
          <p:cNvPr id="12" name="文本框 11">
            <a:extLst>
              <a:ext uri="{FF2B5EF4-FFF2-40B4-BE49-F238E27FC236}">
                <a16:creationId xmlns:a16="http://schemas.microsoft.com/office/drawing/2014/main" id="{984F8CEA-84CB-3F8D-44D5-EA5558A78D68}"/>
              </a:ext>
            </a:extLst>
          </p:cNvPr>
          <p:cNvSpPr txBox="1"/>
          <p:nvPr/>
        </p:nvSpPr>
        <p:spPr>
          <a:xfrm>
            <a:off x="9541934" y="2246350"/>
            <a:ext cx="2472268" cy="3727624"/>
          </a:xfrm>
          <a:prstGeom prst="rect">
            <a:avLst/>
          </a:prstGeom>
          <a:noFill/>
        </p:spPr>
        <p:txBody>
          <a:bodyPr wrap="square">
            <a:spAutoFit/>
          </a:bodyPr>
          <a:lstStyle/>
          <a:p>
            <a:pPr marL="0" marR="0" indent="457200" algn="just">
              <a:lnSpc>
                <a:spcPct val="120000"/>
              </a:lnSpc>
              <a:buNone/>
            </a:pPr>
            <a:r>
              <a:rPr lang="zh-CN" altLang="en-US" dirty="0">
                <a:latin typeface="Times New Roman" panose="02020603050405020304" pitchFamily="18" charset="0"/>
                <a:ea typeface="华文楷体" panose="02010600040101010101" charset="-122"/>
                <a:cs typeface="Times New Roman" panose="02020603050405020304" pitchFamily="18" charset="0"/>
              </a:rPr>
              <a:t>（</a:t>
            </a:r>
            <a:r>
              <a:rPr lang="en-US" altLang="zh-CN" dirty="0">
                <a:latin typeface="Times New Roman" panose="02020603050405020304" pitchFamily="18" charset="0"/>
                <a:ea typeface="华文楷体" panose="02010600040101010101" charset="-122"/>
                <a:cs typeface="Times New Roman" panose="02020603050405020304" pitchFamily="18" charset="0"/>
              </a:rPr>
              <a:t>1</a:t>
            </a:r>
            <a:r>
              <a:rPr lang="zh-CN" altLang="en-US" dirty="0">
                <a:latin typeface="Times New Roman" panose="02020603050405020304" pitchFamily="18" charset="0"/>
                <a:ea typeface="华文楷体" panose="02010600040101010101" charset="-122"/>
                <a:cs typeface="Times New Roman" panose="02020603050405020304" pitchFamily="18" charset="0"/>
              </a:rPr>
              <a:t>）基础货币增长率</a:t>
            </a:r>
            <a:r>
              <a:rPr lang="en-US" altLang="zh-CN" dirty="0" err="1">
                <a:latin typeface="Times New Roman" panose="02020603050405020304" pitchFamily="18" charset="0"/>
                <a:ea typeface="华文楷体" panose="02010600040101010101" charset="-122"/>
                <a:cs typeface="Times New Roman" panose="02020603050405020304" pitchFamily="18" charset="0"/>
              </a:rPr>
              <a:t>rm0</a:t>
            </a:r>
            <a:r>
              <a:rPr lang="zh-CN" altLang="en-US" dirty="0">
                <a:latin typeface="Times New Roman" panose="02020603050405020304" pitchFamily="18" charset="0"/>
                <a:ea typeface="华文楷体" panose="02010600040101010101" charset="-122"/>
                <a:cs typeface="Times New Roman" panose="02020603050405020304" pitchFamily="18" charset="0"/>
              </a:rPr>
              <a:t>并非经济增长率的</a:t>
            </a:r>
            <a:r>
              <a:rPr lang="en-US" altLang="zh-CN" dirty="0">
                <a:latin typeface="Times New Roman" panose="02020603050405020304" pitchFamily="18" charset="0"/>
                <a:ea typeface="华文楷体" panose="02010600040101010101" charset="-122"/>
                <a:cs typeface="Times New Roman" panose="02020603050405020304" pitchFamily="18" charset="0"/>
              </a:rPr>
              <a:t>Granger</a:t>
            </a:r>
            <a:r>
              <a:rPr lang="zh-CN" altLang="en-US" dirty="0">
                <a:latin typeface="Times New Roman" panose="02020603050405020304" pitchFamily="18" charset="0"/>
                <a:ea typeface="华文楷体" panose="02010600040101010101" charset="-122"/>
                <a:cs typeface="Times New Roman" panose="02020603050405020304" pitchFamily="18" charset="0"/>
              </a:rPr>
              <a:t>原因，而口径更宽的狭义货币增长率</a:t>
            </a:r>
            <a:r>
              <a:rPr lang="en-US" altLang="zh-CN" dirty="0" err="1">
                <a:latin typeface="Times New Roman" panose="02020603050405020304" pitchFamily="18" charset="0"/>
                <a:ea typeface="华文楷体" panose="02010600040101010101" charset="-122"/>
                <a:cs typeface="Times New Roman" panose="02020603050405020304" pitchFamily="18" charset="0"/>
              </a:rPr>
              <a:t>rm1</a:t>
            </a:r>
            <a:r>
              <a:rPr lang="zh-CN" altLang="en-US" dirty="0">
                <a:latin typeface="Times New Roman" panose="02020603050405020304" pitchFamily="18" charset="0"/>
                <a:ea typeface="华文楷体" panose="02010600040101010101" charset="-122"/>
                <a:cs typeface="Times New Roman" panose="02020603050405020304" pitchFamily="18" charset="0"/>
              </a:rPr>
              <a:t>和广义货币增长率</a:t>
            </a:r>
            <a:r>
              <a:rPr lang="en-US" altLang="zh-CN" dirty="0" err="1">
                <a:latin typeface="Times New Roman" panose="02020603050405020304" pitchFamily="18" charset="0"/>
                <a:ea typeface="华文楷体" panose="02010600040101010101" charset="-122"/>
                <a:cs typeface="Times New Roman" panose="02020603050405020304" pitchFamily="18" charset="0"/>
              </a:rPr>
              <a:t>rm2</a:t>
            </a:r>
            <a:r>
              <a:rPr lang="zh-CN" altLang="en-US" dirty="0">
                <a:latin typeface="Times New Roman" panose="02020603050405020304" pitchFamily="18" charset="0"/>
                <a:ea typeface="华文楷体" panose="02010600040101010101" charset="-122"/>
                <a:cs typeface="Times New Roman" panose="02020603050405020304" pitchFamily="18" charset="0"/>
              </a:rPr>
              <a:t>，则为经济增长率的</a:t>
            </a:r>
            <a:r>
              <a:rPr lang="en-US" altLang="zh-CN" dirty="0">
                <a:latin typeface="Times New Roman" panose="02020603050405020304" pitchFamily="18" charset="0"/>
                <a:ea typeface="华文楷体" panose="02010600040101010101" charset="-122"/>
                <a:cs typeface="Times New Roman" panose="02020603050405020304" pitchFamily="18" charset="0"/>
              </a:rPr>
              <a:t>Granger</a:t>
            </a:r>
            <a:r>
              <a:rPr lang="zh-CN" altLang="en-US" dirty="0">
                <a:latin typeface="Times New Roman" panose="02020603050405020304" pitchFamily="18" charset="0"/>
                <a:ea typeface="华文楷体" panose="02010600040101010101" charset="-122"/>
                <a:cs typeface="Times New Roman" panose="02020603050405020304" pitchFamily="18" charset="0"/>
              </a:rPr>
              <a:t>原因；</a:t>
            </a:r>
            <a:endParaRPr lang="en-US" altLang="zh-CN" dirty="0">
              <a:latin typeface="Times New Roman" panose="02020603050405020304" pitchFamily="18" charset="0"/>
              <a:ea typeface="华文楷体" panose="02010600040101010101" charset="-122"/>
              <a:cs typeface="Times New Roman" panose="02020603050405020304" pitchFamily="18" charset="0"/>
            </a:endParaRPr>
          </a:p>
          <a:p>
            <a:pPr marL="0" marR="0" indent="457200" algn="just">
              <a:lnSpc>
                <a:spcPct val="120000"/>
              </a:lnSpc>
              <a:buNone/>
            </a:pPr>
            <a:r>
              <a:rPr lang="zh-CN" altLang="en-US" dirty="0">
                <a:latin typeface="Times New Roman" panose="02020603050405020304" pitchFamily="18" charset="0"/>
                <a:ea typeface="华文楷体" panose="02010600040101010101" charset="-122"/>
                <a:cs typeface="Times New Roman" panose="02020603050405020304" pitchFamily="18" charset="0"/>
              </a:rPr>
              <a:t>（</a:t>
            </a:r>
            <a:r>
              <a:rPr lang="en-US" altLang="zh-CN" dirty="0">
                <a:latin typeface="Times New Roman" panose="02020603050405020304" pitchFamily="18" charset="0"/>
                <a:ea typeface="华文楷体" panose="02010600040101010101" charset="-122"/>
                <a:cs typeface="Times New Roman" panose="02020603050405020304" pitchFamily="18" charset="0"/>
              </a:rPr>
              <a:t>2</a:t>
            </a:r>
            <a:r>
              <a:rPr lang="zh-CN" altLang="en-US" dirty="0">
                <a:latin typeface="Times New Roman" panose="02020603050405020304" pitchFamily="18" charset="0"/>
                <a:ea typeface="华文楷体" panose="02010600040101010101" charset="-122"/>
                <a:cs typeface="Times New Roman" panose="02020603050405020304" pitchFamily="18" charset="0"/>
              </a:rPr>
              <a:t>）经济增长率是</a:t>
            </a:r>
            <a:r>
              <a:rPr lang="en-US" altLang="zh-CN" dirty="0" err="1">
                <a:latin typeface="Times New Roman" panose="02020603050405020304" pitchFamily="18" charset="0"/>
                <a:ea typeface="华文楷体" panose="02010600040101010101" charset="-122"/>
                <a:cs typeface="Times New Roman" panose="02020603050405020304" pitchFamily="18" charset="0"/>
              </a:rPr>
              <a:t>rm0</a:t>
            </a:r>
            <a:r>
              <a:rPr lang="zh-CN" altLang="en-US" dirty="0">
                <a:latin typeface="Times New Roman" panose="02020603050405020304" pitchFamily="18" charset="0"/>
                <a:ea typeface="华文楷体" panose="02010600040101010101" charset="-122"/>
                <a:cs typeface="Times New Roman" panose="02020603050405020304" pitchFamily="18" charset="0"/>
              </a:rPr>
              <a:t>和</a:t>
            </a:r>
            <a:r>
              <a:rPr lang="en-US" altLang="zh-CN" dirty="0" err="1">
                <a:latin typeface="Times New Roman" panose="02020603050405020304" pitchFamily="18" charset="0"/>
                <a:ea typeface="华文楷体" panose="02010600040101010101" charset="-122"/>
                <a:cs typeface="Times New Roman" panose="02020603050405020304" pitchFamily="18" charset="0"/>
              </a:rPr>
              <a:t>rm1</a:t>
            </a:r>
            <a:r>
              <a:rPr lang="zh-CN" altLang="en-US" dirty="0">
                <a:latin typeface="Times New Roman" panose="02020603050405020304" pitchFamily="18" charset="0"/>
                <a:ea typeface="华文楷体" panose="02010600040101010101" charset="-122"/>
                <a:cs typeface="Times New Roman" panose="02020603050405020304" pitchFamily="18" charset="0"/>
              </a:rPr>
              <a:t>的</a:t>
            </a:r>
            <a:r>
              <a:rPr lang="en-US" altLang="zh-CN" dirty="0">
                <a:latin typeface="Times New Roman" panose="02020603050405020304" pitchFamily="18" charset="0"/>
                <a:ea typeface="华文楷体" panose="02010600040101010101" charset="-122"/>
                <a:cs typeface="Times New Roman" panose="02020603050405020304" pitchFamily="18" charset="0"/>
              </a:rPr>
              <a:t>Granger</a:t>
            </a:r>
            <a:r>
              <a:rPr lang="zh-CN" altLang="en-US" dirty="0">
                <a:latin typeface="Times New Roman" panose="02020603050405020304" pitchFamily="18" charset="0"/>
                <a:ea typeface="华文楷体" panose="02010600040101010101" charset="-122"/>
                <a:cs typeface="Times New Roman" panose="02020603050405020304" pitchFamily="18" charset="0"/>
              </a:rPr>
              <a:t>原因，但并非</a:t>
            </a:r>
            <a:r>
              <a:rPr lang="en-US" altLang="zh-CN" dirty="0" err="1">
                <a:latin typeface="Times New Roman" panose="02020603050405020304" pitchFamily="18" charset="0"/>
                <a:ea typeface="华文楷体" panose="02010600040101010101" charset="-122"/>
                <a:cs typeface="Times New Roman" panose="02020603050405020304" pitchFamily="18" charset="0"/>
              </a:rPr>
              <a:t>rm2</a:t>
            </a:r>
            <a:r>
              <a:rPr lang="zh-CN" altLang="en-US" dirty="0">
                <a:latin typeface="Times New Roman" panose="02020603050405020304" pitchFamily="18" charset="0"/>
                <a:ea typeface="华文楷体" panose="02010600040101010101" charset="-122"/>
                <a:cs typeface="Times New Roman" panose="02020603050405020304" pitchFamily="18" charset="0"/>
              </a:rPr>
              <a:t>的</a:t>
            </a:r>
            <a:r>
              <a:rPr lang="en-US" altLang="zh-CN" dirty="0">
                <a:latin typeface="Times New Roman" panose="02020603050405020304" pitchFamily="18" charset="0"/>
                <a:ea typeface="华文楷体" panose="02010600040101010101" charset="-122"/>
                <a:cs typeface="Times New Roman" panose="02020603050405020304" pitchFamily="18" charset="0"/>
              </a:rPr>
              <a:t>Granger</a:t>
            </a:r>
            <a:r>
              <a:rPr lang="zh-CN" altLang="en-US" dirty="0">
                <a:latin typeface="Times New Roman" panose="02020603050405020304" pitchFamily="18" charset="0"/>
                <a:ea typeface="华文楷体" panose="02010600040101010101" charset="-122"/>
                <a:cs typeface="Times New Roman" panose="02020603050405020304" pitchFamily="18" charset="0"/>
              </a:rPr>
              <a:t>原因。</a:t>
            </a:r>
          </a:p>
        </p:txBody>
      </p:sp>
    </p:spTree>
    <p:extLst>
      <p:ext uri="{BB962C8B-B14F-4D97-AF65-F5344CB8AC3E}">
        <p14:creationId xmlns:p14="http://schemas.microsoft.com/office/powerpoint/2010/main" val="3099629008"/>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微信图片_2025-08-21_135334_841"/>
          <p:cNvPicPr>
            <a:picLocks noChangeAspect="1"/>
          </p:cNvPicPr>
          <p:nvPr/>
        </p:nvPicPr>
        <p:blipFill>
          <a:blip r:embed="rId2"/>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38</a:t>
            </a:fld>
            <a:endParaRPr lang="zh-CN" altLang="en-US" sz="2000" dirty="0">
              <a:solidFill>
                <a:schemeClr val="tx1"/>
              </a:solidFill>
            </a:endParaRPr>
          </a:p>
        </p:txBody>
      </p:sp>
      <p:sp>
        <p:nvSpPr>
          <p:cNvPr id="6" name="Rectangle 4"/>
          <p:cNvSpPr>
            <a:spLocks noGrp="1" noChangeArrowheads="1"/>
          </p:cNvSpPr>
          <p:nvPr/>
        </p:nvSpPr>
        <p:spPr>
          <a:xfrm>
            <a:off x="1975836" y="846359"/>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四节  中国金融结构统计分析</a:t>
            </a:r>
            <a:endParaRPr lang="en-US" altLang="zh-CN" sz="3600" dirty="0">
              <a:latin typeface="楷体" panose="02010609060101010101" charset="-122"/>
              <a:ea typeface="楷体" panose="02010609060101010101" charset="-122"/>
              <a:cs typeface="楷体" panose="02010609060101010101" charset="-122"/>
              <a:sym typeface="+mn-ea"/>
            </a:endParaRPr>
          </a:p>
        </p:txBody>
      </p:sp>
      <p:sp>
        <p:nvSpPr>
          <p:cNvPr id="7" name="Rectangle 9"/>
          <p:cNvSpPr txBox="1">
            <a:spLocks noChangeArrowheads="1"/>
          </p:cNvSpPr>
          <p:nvPr/>
        </p:nvSpPr>
        <p:spPr>
          <a:xfrm>
            <a:off x="2251561" y="2676262"/>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200000"/>
              </a:lnSpc>
            </a:pPr>
            <a: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一、金融结构统计分析指标</a:t>
            </a:r>
            <a:b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br>
            <a: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二、中国金融结构统计分析</a:t>
            </a:r>
            <a:b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br>
            <a:endPar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3</a:t>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一、金融对宏观经济的作用</a:t>
            </a:r>
          </a:p>
        </p:txBody>
      </p:sp>
      <p:sp>
        <p:nvSpPr>
          <p:cNvPr id="4" name="内容占位符 3">
            <a:extLst>
              <a:ext uri="{FF2B5EF4-FFF2-40B4-BE49-F238E27FC236}">
                <a16:creationId xmlns:a16="http://schemas.microsoft.com/office/drawing/2014/main" id="{677B09F0-8BA2-B7E0-5243-29E5F65FA93E}"/>
              </a:ext>
            </a:extLst>
          </p:cNvPr>
          <p:cNvSpPr>
            <a:spLocks noGrp="1"/>
          </p:cNvSpPr>
          <p:nvPr>
            <p:ph idx="1"/>
          </p:nvPr>
        </p:nvSpPr>
        <p:spPr>
          <a:xfrm>
            <a:off x="575734" y="905068"/>
            <a:ext cx="11497733" cy="5713941"/>
          </a:xfrm>
        </p:spPr>
        <p:txBody>
          <a:bodyPr>
            <a:normAutofit/>
          </a:bodyPr>
          <a:lstStyle/>
          <a:p>
            <a:pPr marL="0" indent="720000">
              <a:lnSpc>
                <a:spcPct val="150000"/>
              </a:lnSpc>
              <a:buNone/>
            </a:pPr>
            <a:r>
              <a:rPr lang="zh-CN" altLang="en-US" sz="2600" dirty="0">
                <a:latin typeface="华文楷体" panose="02010600040101010101" charset="-122"/>
                <a:ea typeface="华文楷体" panose="02010600040101010101" charset="-122"/>
              </a:rPr>
              <a:t>金融在现代经济运行中举足轻重，堪称经济运行的血液和资源配置的中心，构成宏观调控的重要抓手。</a:t>
            </a:r>
            <a:endParaRPr lang="en-US" altLang="zh-CN" sz="2600" dirty="0">
              <a:latin typeface="华文楷体" panose="02010600040101010101" charset="-122"/>
              <a:ea typeface="华文楷体" panose="02010600040101010101" charset="-122"/>
            </a:endParaRPr>
          </a:p>
          <a:p>
            <a:pPr marL="0" indent="720000">
              <a:lnSpc>
                <a:spcPct val="150000"/>
              </a:lnSpc>
              <a:buNone/>
            </a:pPr>
            <a:r>
              <a:rPr lang="zh-CN" altLang="en-US" sz="2600" dirty="0">
                <a:latin typeface="华文楷体" panose="02010600040101010101" charset="-122"/>
                <a:ea typeface="华文楷体" panose="02010600040101010101" charset="-122"/>
              </a:rPr>
              <a:t>金融对宏观经济的重要作用，主要表现在三方面：</a:t>
            </a:r>
            <a:endParaRPr lang="en-US" altLang="zh-CN" sz="2600" dirty="0">
              <a:latin typeface="华文楷体" panose="02010600040101010101" charset="-122"/>
              <a:ea typeface="华文楷体" panose="02010600040101010101" charset="-122"/>
            </a:endParaRPr>
          </a:p>
          <a:p>
            <a:pPr marL="0" indent="720000">
              <a:lnSpc>
                <a:spcPct val="150000"/>
              </a:lnSpc>
              <a:buNone/>
            </a:pPr>
            <a:r>
              <a:rPr lang="zh-CN" altLang="en-US" b="1" dirty="0">
                <a:solidFill>
                  <a:schemeClr val="accent2"/>
                </a:solidFill>
                <a:latin typeface="华文楷体" panose="02010600040101010101" charset="-122"/>
                <a:ea typeface="华文楷体" panose="02010600040101010101" charset="-122"/>
              </a:rPr>
              <a:t>（一）金融是资源配置的中心</a:t>
            </a:r>
            <a:endParaRPr lang="en-US" altLang="zh-CN" dirty="0">
              <a:latin typeface="华文楷体" panose="02010600040101010101" charset="-122"/>
              <a:ea typeface="华文楷体" panose="02010600040101010101" charset="-122"/>
            </a:endParaRPr>
          </a:p>
          <a:p>
            <a:pPr marL="0" indent="720000">
              <a:lnSpc>
                <a:spcPct val="150000"/>
              </a:lnSpc>
              <a:buNone/>
            </a:pPr>
            <a:r>
              <a:rPr lang="zh-CN" altLang="en-US" sz="2600" dirty="0">
                <a:latin typeface="华文楷体" panose="02010600040101010101" charset="-122"/>
                <a:ea typeface="华文楷体" panose="02010600040101010101" charset="-122"/>
              </a:rPr>
              <a:t>在各种要素组成的市场体系中，金融市场起着核心与枢纽作用：一是通过商业银行和资本市场，促进储蓄向投资的转化；二是借助政策性金融的产业导向，引导生产要素的流向和流量。</a:t>
            </a:r>
            <a:endParaRPr lang="en-US" altLang="zh-CN" sz="2600" dirty="0">
              <a:latin typeface="华文楷体" panose="02010600040101010101" charset="-122"/>
              <a:ea typeface="华文楷体" panose="0201060004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blinds(horizontal)">
                                      <p:cBhvr>
                                        <p:cTn id="15" dur="500"/>
                                        <p:tgtEl>
                                          <p:spTgt spid="4">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4">
                                            <p:txEl>
                                              <p:pRg st="3" end="3"/>
                                            </p:txEl>
                                          </p:spTgt>
                                        </p:tgtEl>
                                        <p:attrNameLst>
                                          <p:attrName>style.visibility</p:attrName>
                                        </p:attrNameLst>
                                      </p:cBhvr>
                                      <p:to>
                                        <p:strVal val="visible"/>
                                      </p:to>
                                    </p:set>
                                    <p:animEffect transition="in" filter="blinds(horizontal)">
                                      <p:cBhvr>
                                        <p:cTn id="18"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7416E1-47A9-1585-99EF-AE45051E83D0}"/>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032A880B-33E2-0509-37D1-15DDF87A7F16}"/>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0BBBACA7-4D30-0585-71E8-5FD1C7ED16E4}"/>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DCAF9135-47A4-58CC-F439-3A297789F0D9}"/>
              </a:ext>
            </a:extLst>
          </p:cNvPr>
          <p:cNvSpPr txBox="1"/>
          <p:nvPr/>
        </p:nvSpPr>
        <p:spPr>
          <a:xfrm>
            <a:off x="1092096" y="986789"/>
            <a:ext cx="10567035" cy="5481743"/>
          </a:xfrm>
          <a:prstGeom prst="rect">
            <a:avLst/>
          </a:prstGeom>
        </p:spPr>
        <p:txBody>
          <a:bodyPr wrap="square">
            <a:noAutofit/>
          </a:bodyPr>
          <a:lstStyle/>
          <a:p>
            <a:pPr indent="252095" algn="just" defTabSz="266700">
              <a:lnSpc>
                <a:spcPct val="150000"/>
              </a:lnSpc>
              <a:spcBef>
                <a:spcPts val="700"/>
              </a:spcBef>
              <a:spcAft>
                <a:spcPct val="0"/>
              </a:spcAft>
            </a:pPr>
            <a:r>
              <a:rPr lang="en-US" altLang="zh-CN" sz="26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6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（一）金融结构演变特征</a:t>
            </a:r>
          </a:p>
          <a:p>
            <a:pPr indent="720000" algn="just" defTabSz="266700">
              <a:lnSpc>
                <a:spcPct val="150000"/>
              </a:lnSpc>
              <a:spcBef>
                <a:spcPts val="700"/>
              </a:spcBef>
              <a:spcAft>
                <a:spcPct val="0"/>
              </a:spcAft>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．金融发展初级阶段</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720000" algn="just" defTabSz="266700">
              <a:lnSpc>
                <a:spcPct val="150000"/>
              </a:lnSpc>
              <a:spcBef>
                <a:spcPts val="700"/>
              </a:spcBef>
              <a:spcAft>
                <a:spcPct val="0"/>
              </a:spcAft>
            </a:pPr>
            <a:r>
              <a:rPr lang="zh-CN" altLang="en-US" sz="2400" dirty="0">
                <a:latin typeface="华文楷体" panose="02010600040101010101" charset="-122"/>
                <a:ea typeface="华文楷体" panose="02010600040101010101" charset="-122"/>
              </a:rPr>
              <a:t>金融机构在全部流通的金融资产中份额较低，商业银行在金融机构中处于突出地位；金融资产相对于实物资产规模很小，金融资产中，债券压倒股票占据支配地位；纸币由补充地位，到逐渐取代金属货币。</a:t>
            </a:r>
          </a:p>
          <a:p>
            <a:pPr indent="720000" algn="just" defTabSz="266700">
              <a:lnSpc>
                <a:spcPct val="150000"/>
              </a:lnSpc>
              <a:spcBef>
                <a:spcPts val="700"/>
              </a:spcBef>
              <a:spcAft>
                <a:spcPct val="0"/>
              </a:spcAft>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．金融发展中级阶段</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720000" algn="just" defTabSz="266700">
              <a:lnSpc>
                <a:spcPct val="150000"/>
              </a:lnSpc>
              <a:spcBef>
                <a:spcPts val="700"/>
              </a:spcBef>
              <a:spcAft>
                <a:spcPct val="0"/>
              </a:spcAft>
            </a:pPr>
            <a:r>
              <a:rPr lang="zh-CN" altLang="en-US" sz="2400" dirty="0">
                <a:latin typeface="华文楷体" panose="02010600040101010101" charset="-122"/>
                <a:ea typeface="华文楷体" panose="02010600040101010101" charset="-122"/>
                <a:cs typeface="华文楷体" panose="02010600040101010101" charset="-122"/>
              </a:rPr>
              <a:t>商业银行在金融机构中处于支配地位，政府和政府金融机构也发挥较大作用；银行在资金融通中发挥较大作用，但国内储蓄和投资规模较小；金融资产规模较小，金融资产中，债券规模仍远超股票。</a:t>
            </a:r>
          </a:p>
        </p:txBody>
      </p:sp>
      <p:sp>
        <p:nvSpPr>
          <p:cNvPr id="9" name="灯片编号占位符 6">
            <a:extLst>
              <a:ext uri="{FF2B5EF4-FFF2-40B4-BE49-F238E27FC236}">
                <a16:creationId xmlns:a16="http://schemas.microsoft.com/office/drawing/2014/main" id="{55C3FDFF-633E-2C16-0828-370E1772AD2C}"/>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39</a:t>
            </a:fld>
            <a:endParaRPr lang="zh-CN" altLang="en-US" sz="2000" dirty="0">
              <a:solidFill>
                <a:schemeClr val="tx1"/>
              </a:solidFill>
            </a:endParaRPr>
          </a:p>
        </p:txBody>
      </p:sp>
      <p:sp>
        <p:nvSpPr>
          <p:cNvPr id="11" name="Rectangle 4" descr="浅色上对角线">
            <a:extLst>
              <a:ext uri="{FF2B5EF4-FFF2-40B4-BE49-F238E27FC236}">
                <a16:creationId xmlns:a16="http://schemas.microsoft.com/office/drawing/2014/main" id="{ADF93E31-536E-896C-56DE-EF908D6DD259}"/>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一、金融结构统计分析指标</a:t>
            </a:r>
          </a:p>
        </p:txBody>
      </p:sp>
    </p:spTree>
    <p:extLst>
      <p:ext uri="{BB962C8B-B14F-4D97-AF65-F5344CB8AC3E}">
        <p14:creationId xmlns:p14="http://schemas.microsoft.com/office/powerpoint/2010/main" val="1857952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blinds(horizontal)">
                                      <p:cBhvr>
                                        <p:cTn id="7" dur="500"/>
                                        <p:tgtEl>
                                          <p:spTgt spid="6">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6">
                                            <p:txEl>
                                              <p:pRg st="2" end="2"/>
                                            </p:txEl>
                                          </p:spTgt>
                                        </p:tgtEl>
                                        <p:attrNameLst>
                                          <p:attrName>style.visibility</p:attrName>
                                        </p:attrNameLst>
                                      </p:cBhvr>
                                      <p:to>
                                        <p:strVal val="visible"/>
                                      </p:to>
                                    </p:set>
                                    <p:animEffect transition="in" filter="blinds(horizontal)">
                                      <p:cBhvr>
                                        <p:cTn id="10" dur="500"/>
                                        <p:tgtEl>
                                          <p:spTgt spid="6">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animEffect transition="in" filter="blinds(horizontal)">
                                      <p:cBhvr>
                                        <p:cTn id="13" dur="500"/>
                                        <p:tgtEl>
                                          <p:spTgt spid="6">
                                            <p:txEl>
                                              <p:pRg st="3" end="3"/>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6">
                                            <p:txEl>
                                              <p:pRg st="4" end="4"/>
                                            </p:txEl>
                                          </p:spTgt>
                                        </p:tgtEl>
                                        <p:attrNameLst>
                                          <p:attrName>style.visibility</p:attrName>
                                        </p:attrNameLst>
                                      </p:cBhvr>
                                      <p:to>
                                        <p:strVal val="visible"/>
                                      </p:to>
                                    </p:set>
                                    <p:animEffect transition="in" filter="blinds(horizontal)">
                                      <p:cBhvr>
                                        <p:cTn id="16"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07061B-F832-9FC6-D3FC-D70D140BD9B0}"/>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65800712-1803-6498-29CF-67E22466F4A2}"/>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EAD18166-37B4-4D14-D334-19672A5D8E28}"/>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295EDCAC-CBC3-04F1-DF13-472AFF79005B}"/>
              </a:ext>
            </a:extLst>
          </p:cNvPr>
          <p:cNvSpPr txBox="1"/>
          <p:nvPr/>
        </p:nvSpPr>
        <p:spPr>
          <a:xfrm>
            <a:off x="1092096" y="986789"/>
            <a:ext cx="10567035" cy="2315211"/>
          </a:xfrm>
          <a:prstGeom prst="rect">
            <a:avLst/>
          </a:prstGeom>
        </p:spPr>
        <p:txBody>
          <a:bodyPr wrap="square">
            <a:noAutofit/>
          </a:bodyPr>
          <a:lstStyle/>
          <a:p>
            <a:pPr indent="720000" algn="just" defTabSz="266700">
              <a:lnSpc>
                <a:spcPct val="150000"/>
              </a:lnSpc>
              <a:spcBef>
                <a:spcPts val="700"/>
              </a:spcBef>
              <a:spcAft>
                <a:spcPct val="0"/>
              </a:spcAft>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3</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．金融发展高级阶段</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720000" algn="just" defTabSz="266700">
              <a:lnSpc>
                <a:spcPct val="150000"/>
              </a:lnSpc>
              <a:spcBef>
                <a:spcPts val="700"/>
              </a:spcBef>
              <a:spcAft>
                <a:spcPct val="0"/>
              </a:spcAft>
            </a:pPr>
            <a:r>
              <a:rPr lang="zh-CN" altLang="en-US" sz="2400" dirty="0">
                <a:latin typeface="华文楷体" panose="02010600040101010101" charset="-122"/>
                <a:ea typeface="华文楷体" panose="02010600040101010101" charset="-122"/>
                <a:cs typeface="华文楷体" panose="02010600040101010101" charset="-122"/>
              </a:rPr>
              <a:t>金融机构在金融资产中的份额较高；金融机构日趋多样化，银行系统份额下降，储蓄机构和保险组织地位上升；金融资产规模攀升，甚至超过实物资产的总量；股票规模扩大，其重要性接近并超过债券。</a:t>
            </a:r>
            <a:endParaRPr lang="en-US" altLang="zh-CN" sz="2400" dirty="0">
              <a:latin typeface="华文楷体" panose="02010600040101010101" charset="-122"/>
              <a:ea typeface="华文楷体" panose="02010600040101010101" charset="-122"/>
              <a:cs typeface="华文楷体" panose="02010600040101010101" charset="-122"/>
            </a:endParaRPr>
          </a:p>
          <a:p>
            <a:pPr indent="720000" algn="just" defTabSz="266700">
              <a:lnSpc>
                <a:spcPct val="150000"/>
              </a:lnSpc>
              <a:spcBef>
                <a:spcPts val="700"/>
              </a:spcBef>
              <a:spcAft>
                <a:spcPct val="0"/>
              </a:spcAft>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9" name="灯片编号占位符 6">
            <a:extLst>
              <a:ext uri="{FF2B5EF4-FFF2-40B4-BE49-F238E27FC236}">
                <a16:creationId xmlns:a16="http://schemas.microsoft.com/office/drawing/2014/main" id="{86204724-4168-06B4-D0C6-F47717D20284}"/>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40</a:t>
            </a:fld>
            <a:endParaRPr lang="zh-CN" altLang="en-US" sz="2000" dirty="0">
              <a:solidFill>
                <a:schemeClr val="tx1"/>
              </a:solidFill>
            </a:endParaRPr>
          </a:p>
        </p:txBody>
      </p:sp>
      <p:sp>
        <p:nvSpPr>
          <p:cNvPr id="11" name="Rectangle 4" descr="浅色上对角线">
            <a:extLst>
              <a:ext uri="{FF2B5EF4-FFF2-40B4-BE49-F238E27FC236}">
                <a16:creationId xmlns:a16="http://schemas.microsoft.com/office/drawing/2014/main" id="{5A88D0FC-F1DC-7A82-6A7B-13DD379C9BB2}"/>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一、金融结构统计分析指标</a:t>
            </a:r>
          </a:p>
        </p:txBody>
      </p:sp>
      <p:sp>
        <p:nvSpPr>
          <p:cNvPr id="2" name="文本框 1">
            <a:extLst>
              <a:ext uri="{FF2B5EF4-FFF2-40B4-BE49-F238E27FC236}">
                <a16:creationId xmlns:a16="http://schemas.microsoft.com/office/drawing/2014/main" id="{16823F6B-8870-7D64-13E2-E30059454BC3}"/>
              </a:ext>
            </a:extLst>
          </p:cNvPr>
          <p:cNvSpPr txBox="1"/>
          <p:nvPr/>
        </p:nvSpPr>
        <p:spPr>
          <a:xfrm>
            <a:off x="1092096" y="3771901"/>
            <a:ext cx="10651171" cy="1701556"/>
          </a:xfrm>
          <a:prstGeom prst="rect">
            <a:avLst/>
          </a:prstGeom>
          <a:noFill/>
        </p:spPr>
        <p:txBody>
          <a:bodyPr wrap="square" rtlCol="0">
            <a:spAutoFit/>
          </a:bodyPr>
          <a:lstStyle/>
          <a:p>
            <a:pPr marL="0" marR="0" lvl="0" indent="720000" algn="just" defTabSz="266700" rtl="0" eaLnBrk="1" fontAlgn="auto" latinLnBrk="0" hangingPunct="1">
              <a:lnSpc>
                <a:spcPct val="150000"/>
              </a:lnSpc>
              <a:spcBef>
                <a:spcPts val="700"/>
              </a:spcBef>
              <a:spcAft>
                <a:spcPct val="0"/>
              </a:spcAft>
              <a:buClrTx/>
              <a:buSzTx/>
              <a:buFontTx/>
              <a:buNone/>
              <a:tabLst/>
              <a:defRPr/>
            </a:pPr>
            <a:r>
              <a:rPr kumimoji="0" lang="zh-CN" altLang="en-US" sz="2400" b="0" i="0" u="none" strike="noStrike" kern="1200" cap="none" spc="0" normalizeH="0" baseline="0" noProof="0" dirty="0">
                <a:ln>
                  <a:noFill/>
                </a:ln>
                <a:solidFill>
                  <a:prstClr val="black"/>
                </a:solidFill>
                <a:effectLst/>
                <a:uLnTx/>
                <a:uFillTx/>
                <a:latin typeface="华文楷体" panose="02010600040101010101" charset="-122"/>
                <a:ea typeface="华文楷体" panose="02010600040101010101" charset="-122"/>
                <a:cs typeface="华文楷体" panose="02010600040101010101" charset="-122"/>
              </a:rPr>
              <a:t>可见，随着经济发展水平和市场化程度提高，金融部门占国民经济比重持续提升，金融资产与非金融资产的比值快速攀升，主要融资方式也由贷款、债券向股票转变。</a:t>
            </a:r>
          </a:p>
        </p:txBody>
      </p:sp>
    </p:spTree>
    <p:extLst>
      <p:ext uri="{BB962C8B-B14F-4D97-AF65-F5344CB8AC3E}">
        <p14:creationId xmlns:p14="http://schemas.microsoft.com/office/powerpoint/2010/main" val="3273651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blinds(horizontal)">
                                      <p:cBhvr>
                                        <p:cTn id="10" dur="500"/>
                                        <p:tgtEl>
                                          <p:spTgt spid="6">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animEffect transition="in" filter="blinds(horizontal)">
                                      <p:cBhvr>
                                        <p:cTn id="15"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03EEBB-A700-AAAB-0DEA-0BA45CC6339B}"/>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5EE11456-8CFB-F527-3EB9-93326539F92E}"/>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5C47F139-8A13-295D-3E4C-71B8422F76BA}"/>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A9D7E8CE-7A9D-2CFC-5B4C-F3F240B7DF80}"/>
              </a:ext>
            </a:extLst>
          </p:cNvPr>
          <p:cNvSpPr txBox="1"/>
          <p:nvPr/>
        </p:nvSpPr>
        <p:spPr>
          <a:xfrm>
            <a:off x="1092096" y="986789"/>
            <a:ext cx="10567035" cy="5481743"/>
          </a:xfrm>
          <a:prstGeom prst="rect">
            <a:avLst/>
          </a:prstGeom>
        </p:spPr>
        <p:txBody>
          <a:bodyPr wrap="square">
            <a:noAutofit/>
          </a:bodyPr>
          <a:lstStyle/>
          <a:p>
            <a:pPr indent="252095" algn="just" defTabSz="266700">
              <a:lnSpc>
                <a:spcPct val="150000"/>
              </a:lnSpc>
              <a:spcBef>
                <a:spcPts val="700"/>
              </a:spcBef>
              <a:spcAft>
                <a:spcPct val="0"/>
              </a:spcAft>
            </a:pPr>
            <a:r>
              <a:rPr lang="en-US" altLang="zh-CN" sz="26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6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（二）金融结构分析指标</a:t>
            </a:r>
          </a:p>
          <a:p>
            <a:pPr indent="720000" algn="just" defTabSz="266700">
              <a:lnSpc>
                <a:spcPct val="150000"/>
              </a:lnSpc>
              <a:spcBef>
                <a:spcPts val="700"/>
              </a:spcBef>
              <a:spcAft>
                <a:spcPct val="0"/>
              </a:spcAft>
            </a:pPr>
            <a:r>
              <a:rPr lang="en-US" altLang="zh-CN" sz="25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5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．金融相关比率</a:t>
            </a:r>
            <a:endParaRPr lang="en-US" altLang="zh-CN" sz="25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720000" algn="just" defTabSz="266700">
              <a:lnSpc>
                <a:spcPct val="200000"/>
              </a:lnSpc>
              <a:spcBef>
                <a:spcPts val="700"/>
              </a:spcBef>
              <a:spcAft>
                <a:spcPct val="0"/>
              </a:spcAft>
            </a:pPr>
            <a:r>
              <a:rPr lang="zh-CN" altLang="en-US" sz="2500" dirty="0">
                <a:latin typeface="华文楷体" panose="02010600040101010101" charset="-122"/>
                <a:ea typeface="华文楷体" panose="02010600040101010101" charset="-122"/>
              </a:rPr>
              <a:t>该指标简称</a:t>
            </a:r>
            <a:r>
              <a:rPr lang="en-US" altLang="zh-CN" sz="2500" dirty="0">
                <a:latin typeface="华文楷体" panose="02010600040101010101" charset="-122"/>
                <a:ea typeface="华文楷体" panose="02010600040101010101" charset="-122"/>
              </a:rPr>
              <a:t>FIR</a:t>
            </a:r>
            <a:r>
              <a:rPr lang="zh-CN" altLang="en-US" sz="2500" dirty="0">
                <a:latin typeface="华文楷体" panose="02010600040101010101" charset="-122"/>
                <a:ea typeface="华文楷体" panose="02010600040101010101" charset="-122"/>
              </a:rPr>
              <a:t>（</a:t>
            </a:r>
            <a:r>
              <a:rPr lang="en-US" altLang="zh-CN" sz="2500" dirty="0">
                <a:latin typeface="华文楷体" panose="02010600040101010101" charset="-122"/>
                <a:ea typeface="华文楷体" panose="02010600040101010101" charset="-122"/>
              </a:rPr>
              <a:t>Financial interrelations ratio</a:t>
            </a:r>
            <a:r>
              <a:rPr lang="zh-CN" altLang="en-US" sz="2500" dirty="0">
                <a:latin typeface="华文楷体" panose="02010600040101010101" charset="-122"/>
                <a:ea typeface="华文楷体" panose="02010600040101010101" charset="-122"/>
              </a:rPr>
              <a:t>），是金融资产总量与实物资产（非金融资产）总量的比率，用于衡量一国（少数情形中也分析地区）金融活动在国民经济中地位和作用。</a:t>
            </a:r>
            <a:endParaRPr lang="en-US" altLang="zh-CN" sz="2500" dirty="0">
              <a:latin typeface="华文楷体" panose="02010600040101010101" charset="-122"/>
              <a:ea typeface="华文楷体" panose="02010600040101010101" charset="-122"/>
            </a:endParaRPr>
          </a:p>
        </p:txBody>
      </p:sp>
      <p:sp>
        <p:nvSpPr>
          <p:cNvPr id="9" name="灯片编号占位符 6">
            <a:extLst>
              <a:ext uri="{FF2B5EF4-FFF2-40B4-BE49-F238E27FC236}">
                <a16:creationId xmlns:a16="http://schemas.microsoft.com/office/drawing/2014/main" id="{1AD84F6C-52CE-C5E5-5EAD-2057E1AE37EF}"/>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41</a:t>
            </a:fld>
            <a:endParaRPr lang="zh-CN" altLang="en-US" sz="2000" dirty="0">
              <a:solidFill>
                <a:schemeClr val="tx1"/>
              </a:solidFill>
            </a:endParaRPr>
          </a:p>
        </p:txBody>
      </p:sp>
      <p:sp>
        <p:nvSpPr>
          <p:cNvPr id="11" name="Rectangle 4" descr="浅色上对角线">
            <a:extLst>
              <a:ext uri="{FF2B5EF4-FFF2-40B4-BE49-F238E27FC236}">
                <a16:creationId xmlns:a16="http://schemas.microsoft.com/office/drawing/2014/main" id="{7BE14DC3-B46C-6573-6113-087D35061461}"/>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一、金融结构统计分析指标</a:t>
            </a:r>
          </a:p>
        </p:txBody>
      </p:sp>
    </p:spTree>
    <p:extLst>
      <p:ext uri="{BB962C8B-B14F-4D97-AF65-F5344CB8AC3E}">
        <p14:creationId xmlns:p14="http://schemas.microsoft.com/office/powerpoint/2010/main" val="208455011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28ED55-B737-081C-AA9F-42A8E2A045FC}"/>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31A2C0B2-56AE-2CFE-F614-494B78166943}"/>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8652276C-DB12-E76A-3A80-063103DE809D}"/>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C2CFBFE0-67F2-6AB4-36FD-B13C55142129}"/>
              </a:ext>
            </a:extLst>
          </p:cNvPr>
          <p:cNvSpPr txBox="1"/>
          <p:nvPr/>
        </p:nvSpPr>
        <p:spPr>
          <a:xfrm>
            <a:off x="1092096" y="986789"/>
            <a:ext cx="10567035" cy="5481743"/>
          </a:xfrm>
          <a:prstGeom prst="rect">
            <a:avLst/>
          </a:prstGeom>
        </p:spPr>
        <p:txBody>
          <a:bodyPr wrap="square">
            <a:noAutofit/>
          </a:bodyPr>
          <a:lstStyle/>
          <a:p>
            <a:pPr indent="720000" algn="just" defTabSz="266700">
              <a:lnSpc>
                <a:spcPct val="150000"/>
              </a:lnSpc>
              <a:spcBef>
                <a:spcPts val="700"/>
              </a:spcBef>
              <a:spcAft>
                <a:spcPct val="0"/>
              </a:spcAft>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．部门金融资产份额</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720000" algn="just" defTabSz="266700">
              <a:lnSpc>
                <a:spcPct val="150000"/>
              </a:lnSpc>
              <a:spcBef>
                <a:spcPts val="700"/>
              </a:spcBef>
              <a:spcAft>
                <a:spcPct val="0"/>
              </a:spcAft>
            </a:pPr>
            <a:r>
              <a:rPr lang="zh-CN" altLang="en-US" sz="2400" dirty="0">
                <a:latin typeface="华文楷体" panose="02010600040101010101" charset="-122"/>
                <a:ea typeface="华文楷体" panose="02010600040101010101" charset="-122"/>
                <a:cs typeface="华文楷体" panose="02010600040101010101" charset="-122"/>
              </a:rPr>
              <a:t>考察各机构部门所持有的金融资产总量，占国民经济金融资产总量的比重，以说明金融机构对国民经济发展的重要性。也可对重要的金融工具进行专门分析，考察金融部门与其他部门所占比重，说明金融机构和其他主体的参与度。</a:t>
            </a:r>
            <a:endParaRPr lang="en-US" altLang="zh-CN" sz="2400" dirty="0">
              <a:latin typeface="华文楷体" panose="02010600040101010101" charset="-122"/>
              <a:ea typeface="华文楷体" panose="02010600040101010101" charset="-122"/>
              <a:cs typeface="华文楷体" panose="02010600040101010101" charset="-122"/>
            </a:endParaRPr>
          </a:p>
          <a:p>
            <a:pPr indent="720000" algn="just" defTabSz="266700">
              <a:lnSpc>
                <a:spcPct val="150000"/>
              </a:lnSpc>
              <a:spcBef>
                <a:spcPts val="700"/>
              </a:spcBef>
              <a:spcAft>
                <a:spcPct val="0"/>
              </a:spcAft>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3</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．金融资产与负债结构</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720000" algn="just" defTabSz="266700">
              <a:lnSpc>
                <a:spcPct val="150000"/>
              </a:lnSpc>
              <a:spcBef>
                <a:spcPts val="700"/>
              </a:spcBef>
              <a:spcAft>
                <a:spcPct val="0"/>
              </a:spcAft>
            </a:pPr>
            <a:r>
              <a:rPr lang="zh-CN" altLang="en-US" sz="2400" dirty="0">
                <a:latin typeface="华文楷体" panose="02010600040101010101" charset="-122"/>
                <a:ea typeface="华文楷体" panose="02010600040101010101" charset="-122"/>
                <a:cs typeface="华文楷体" panose="02010600040101010101" charset="-122"/>
              </a:rPr>
              <a:t>分析各类金融工具在金融资产中所占比重，说明国民经济的金融资产与负债结构。也可对某一部门，计算其金融资产与负债结构。</a:t>
            </a:r>
          </a:p>
        </p:txBody>
      </p:sp>
      <p:sp>
        <p:nvSpPr>
          <p:cNvPr id="9" name="灯片编号占位符 6">
            <a:extLst>
              <a:ext uri="{FF2B5EF4-FFF2-40B4-BE49-F238E27FC236}">
                <a16:creationId xmlns:a16="http://schemas.microsoft.com/office/drawing/2014/main" id="{6DE69C82-56ED-47E9-3E62-5D1A9A253658}"/>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42</a:t>
            </a:fld>
            <a:endParaRPr lang="zh-CN" altLang="en-US" sz="2000" dirty="0">
              <a:solidFill>
                <a:schemeClr val="tx1"/>
              </a:solidFill>
            </a:endParaRPr>
          </a:p>
        </p:txBody>
      </p:sp>
      <p:sp>
        <p:nvSpPr>
          <p:cNvPr id="11" name="Rectangle 4" descr="浅色上对角线">
            <a:extLst>
              <a:ext uri="{FF2B5EF4-FFF2-40B4-BE49-F238E27FC236}">
                <a16:creationId xmlns:a16="http://schemas.microsoft.com/office/drawing/2014/main" id="{8060606C-B818-1DAF-ADAC-843F7D9C47D6}"/>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一、金融结构统计分析指标</a:t>
            </a:r>
          </a:p>
        </p:txBody>
      </p:sp>
    </p:spTree>
    <p:extLst>
      <p:ext uri="{BB962C8B-B14F-4D97-AF65-F5344CB8AC3E}">
        <p14:creationId xmlns:p14="http://schemas.microsoft.com/office/powerpoint/2010/main" val="97024636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980336" y="1036955"/>
            <a:ext cx="10962640" cy="5626735"/>
          </a:xfrm>
          <a:prstGeom prst="rect">
            <a:avLst/>
          </a:prstGeom>
        </p:spPr>
        <p:txBody>
          <a:bodyPr wrap="square">
            <a:noAutofit/>
          </a:bodyPr>
          <a:lstStyle/>
          <a:p>
            <a:pPr indent="252095" algn="just" defTabSz="266700">
              <a:lnSpc>
                <a:spcPct val="150000"/>
              </a:lnSpc>
              <a:spcBef>
                <a:spcPts val="700"/>
              </a:spcBef>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（一）金融相关比率</a:t>
            </a: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720000" algn="just" defTabSz="266700">
              <a:lnSpc>
                <a:spcPct val="18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已有研究中，主要有两种测度方式</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p>
          <a:p>
            <a:pPr indent="720000" algn="just" defTabSz="266700">
              <a:lnSpc>
                <a:spcPct val="18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一是测算金融资产总量，并与国民财富（非金融资产）总量相除。该方法理论性质好，但我国并未公布金融资产和国民财富的官方数据，不同学者采用的测算方式差异明显，导致其可操作性和可比性较弱。</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720000" algn="just" defTabSz="266700">
              <a:lnSpc>
                <a:spcPct val="18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二是采用</a:t>
            </a:r>
            <a:r>
              <a:rPr lang="en-US" altLang="zh-CN" sz="2400" dirty="0" err="1">
                <a:latin typeface="Times New Roman" panose="02020603050405020304" pitchFamily="18" charset="0"/>
                <a:ea typeface="华文楷体" panose="02010600040101010101" charset="-122"/>
                <a:cs typeface="Times New Roman" panose="02020603050405020304" pitchFamily="18" charset="0"/>
              </a:rPr>
              <a:t>M2</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与</a:t>
            </a:r>
            <a:r>
              <a:rPr lang="en-US" altLang="zh-CN" sz="24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400" dirty="0">
                <a:latin typeface="Times New Roman" panose="02020603050405020304" pitchFamily="18" charset="0"/>
                <a:ea typeface="华文楷体" panose="02010600040101010101" charset="-122"/>
                <a:cs typeface="Times New Roman" panose="02020603050405020304" pitchFamily="18" charset="0"/>
              </a:rPr>
              <a:t>之比作为近似。其优势在于可直接采用官方数据，避免资产总量测算难题，但其存在很强假定性且涵盖范围过窄，分析效果难以保证。</a:t>
            </a: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8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二、中国金融结构统计分析</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2D46A2-DE07-EC6D-0844-2990BDAE08C0}"/>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71AD25F9-3A7B-64E1-A648-2C5C5E8FB29A}"/>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69004E43-8EF7-CF11-5E72-C4F1C2AA6484}"/>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5" name="Rectangle 4" descr="浅色上对角线">
            <a:extLst>
              <a:ext uri="{FF2B5EF4-FFF2-40B4-BE49-F238E27FC236}">
                <a16:creationId xmlns:a16="http://schemas.microsoft.com/office/drawing/2014/main" id="{C74F092C-F561-84D5-A985-08FC980D4FC2}"/>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二、中国金融结构统计分析</a:t>
            </a:r>
          </a:p>
        </p:txBody>
      </p:sp>
      <p:graphicFrame>
        <p:nvGraphicFramePr>
          <p:cNvPr id="2" name="表格 1">
            <a:extLst>
              <a:ext uri="{FF2B5EF4-FFF2-40B4-BE49-F238E27FC236}">
                <a16:creationId xmlns:a16="http://schemas.microsoft.com/office/drawing/2014/main" id="{D04E0353-317D-DDF6-4287-ED0E07A9194D}"/>
              </a:ext>
            </a:extLst>
          </p:cNvPr>
          <p:cNvGraphicFramePr>
            <a:graphicFrameLocks noGrp="1"/>
          </p:cNvGraphicFramePr>
          <p:nvPr>
            <p:extLst>
              <p:ext uri="{D42A27DB-BD31-4B8C-83A1-F6EECF244321}">
                <p14:modId xmlns:p14="http://schemas.microsoft.com/office/powerpoint/2010/main" val="3046897086"/>
              </p:ext>
            </p:extLst>
          </p:nvPr>
        </p:nvGraphicFramePr>
        <p:xfrm>
          <a:off x="787607" y="1338333"/>
          <a:ext cx="8949058" cy="4906258"/>
        </p:xfrm>
        <a:graphic>
          <a:graphicData uri="http://schemas.openxmlformats.org/drawingml/2006/table">
            <a:tbl>
              <a:tblPr>
                <a:tableStyleId>{5C22544A-7EE6-4342-B048-85BDC9FD1C3A}</a:tableStyleId>
              </a:tblPr>
              <a:tblGrid>
                <a:gridCol w="744956">
                  <a:extLst>
                    <a:ext uri="{9D8B030D-6E8A-4147-A177-3AD203B41FA5}">
                      <a16:colId xmlns:a16="http://schemas.microsoft.com/office/drawing/2014/main" val="428730276"/>
                    </a:ext>
                  </a:extLst>
                </a:gridCol>
                <a:gridCol w="583677">
                  <a:extLst>
                    <a:ext uri="{9D8B030D-6E8A-4147-A177-3AD203B41FA5}">
                      <a16:colId xmlns:a16="http://schemas.microsoft.com/office/drawing/2014/main" val="574873428"/>
                    </a:ext>
                  </a:extLst>
                </a:gridCol>
                <a:gridCol w="680635">
                  <a:extLst>
                    <a:ext uri="{9D8B030D-6E8A-4147-A177-3AD203B41FA5}">
                      <a16:colId xmlns:a16="http://schemas.microsoft.com/office/drawing/2014/main" val="653163600"/>
                    </a:ext>
                  </a:extLst>
                </a:gridCol>
                <a:gridCol w="680635">
                  <a:extLst>
                    <a:ext uri="{9D8B030D-6E8A-4147-A177-3AD203B41FA5}">
                      <a16:colId xmlns:a16="http://schemas.microsoft.com/office/drawing/2014/main" val="2287896002"/>
                    </a:ext>
                  </a:extLst>
                </a:gridCol>
                <a:gridCol w="815995">
                  <a:extLst>
                    <a:ext uri="{9D8B030D-6E8A-4147-A177-3AD203B41FA5}">
                      <a16:colId xmlns:a16="http://schemas.microsoft.com/office/drawing/2014/main" val="312599795"/>
                    </a:ext>
                  </a:extLst>
                </a:gridCol>
                <a:gridCol w="680635">
                  <a:extLst>
                    <a:ext uri="{9D8B030D-6E8A-4147-A177-3AD203B41FA5}">
                      <a16:colId xmlns:a16="http://schemas.microsoft.com/office/drawing/2014/main" val="323402741"/>
                    </a:ext>
                  </a:extLst>
                </a:gridCol>
                <a:gridCol w="792955">
                  <a:extLst>
                    <a:ext uri="{9D8B030D-6E8A-4147-A177-3AD203B41FA5}">
                      <a16:colId xmlns:a16="http://schemas.microsoft.com/office/drawing/2014/main" val="4098582738"/>
                    </a:ext>
                  </a:extLst>
                </a:gridCol>
                <a:gridCol w="793914">
                  <a:extLst>
                    <a:ext uri="{9D8B030D-6E8A-4147-A177-3AD203B41FA5}">
                      <a16:colId xmlns:a16="http://schemas.microsoft.com/office/drawing/2014/main" val="2635464365"/>
                    </a:ext>
                  </a:extLst>
                </a:gridCol>
                <a:gridCol w="793914">
                  <a:extLst>
                    <a:ext uri="{9D8B030D-6E8A-4147-A177-3AD203B41FA5}">
                      <a16:colId xmlns:a16="http://schemas.microsoft.com/office/drawing/2014/main" val="2936378037"/>
                    </a:ext>
                  </a:extLst>
                </a:gridCol>
                <a:gridCol w="793914">
                  <a:extLst>
                    <a:ext uri="{9D8B030D-6E8A-4147-A177-3AD203B41FA5}">
                      <a16:colId xmlns:a16="http://schemas.microsoft.com/office/drawing/2014/main" val="1509051808"/>
                    </a:ext>
                  </a:extLst>
                </a:gridCol>
                <a:gridCol w="793914">
                  <a:extLst>
                    <a:ext uri="{9D8B030D-6E8A-4147-A177-3AD203B41FA5}">
                      <a16:colId xmlns:a16="http://schemas.microsoft.com/office/drawing/2014/main" val="2317657296"/>
                    </a:ext>
                  </a:extLst>
                </a:gridCol>
                <a:gridCol w="793914">
                  <a:extLst>
                    <a:ext uri="{9D8B030D-6E8A-4147-A177-3AD203B41FA5}">
                      <a16:colId xmlns:a16="http://schemas.microsoft.com/office/drawing/2014/main" val="261114626"/>
                    </a:ext>
                  </a:extLst>
                </a:gridCol>
              </a:tblGrid>
              <a:tr h="957319">
                <a:tc>
                  <a:txBody>
                    <a:bodyPr/>
                    <a:lstStyle/>
                    <a:p>
                      <a:pPr marL="0" marR="0" algn="ctr">
                        <a:buNone/>
                      </a:pPr>
                      <a:r>
                        <a:rPr lang="zh-CN" altLang="en-US" sz="1200" kern="100" dirty="0">
                          <a:effectLst/>
                        </a:rPr>
                        <a:t>年份</a:t>
                      </a:r>
                      <a:endParaRPr lang="zh-CN" altLang="en-US" sz="1200" kern="100" dirty="0">
                        <a:effectLst/>
                        <a:latin typeface="Times New Roman" panose="02020603050405020304" pitchFamily="18" charset="0"/>
                      </a:endParaRPr>
                    </a:p>
                  </a:txBody>
                  <a:tcPr marL="68580" marR="68580" anchor="ctr"/>
                </a:tc>
                <a:tc>
                  <a:txBody>
                    <a:bodyPr/>
                    <a:lstStyle/>
                    <a:p>
                      <a:pPr marL="0" marR="0" algn="ctr">
                        <a:lnSpc>
                          <a:spcPts val="1400"/>
                        </a:lnSpc>
                        <a:buNone/>
                      </a:pPr>
                      <a:r>
                        <a:rPr lang="en-US" sz="1200" kern="100">
                          <a:effectLst/>
                        </a:rPr>
                        <a:t>M/Y</a:t>
                      </a:r>
                      <a:endParaRPr lang="en-US" sz="1200" kern="100">
                        <a:effectLst/>
                        <a:latin typeface="Times New Roman" panose="02020603050405020304" pitchFamily="18" charset="0"/>
                      </a:endParaRPr>
                    </a:p>
                  </a:txBody>
                  <a:tcPr marL="17780" marR="17780" anchor="ctr"/>
                </a:tc>
                <a:tc>
                  <a:txBody>
                    <a:bodyPr/>
                    <a:lstStyle/>
                    <a:p>
                      <a:pPr marL="0" marR="0" algn="ctr">
                        <a:buNone/>
                      </a:pPr>
                      <a:r>
                        <a:rPr lang="en-US" sz="1200" kern="100">
                          <a:effectLst/>
                        </a:rPr>
                        <a:t>F/Y</a:t>
                      </a:r>
                      <a:endParaRPr lang="en-US" sz="1200" kern="100">
                        <a:effectLst/>
                        <a:latin typeface="Times New Roman" panose="02020603050405020304" pitchFamily="18" charset="0"/>
                      </a:endParaRPr>
                    </a:p>
                  </a:txBody>
                  <a:tcPr marL="17780" marR="17780" anchor="ctr"/>
                </a:tc>
                <a:tc>
                  <a:txBody>
                    <a:bodyPr/>
                    <a:lstStyle/>
                    <a:p>
                      <a:pPr marL="0" marR="0" algn="ctr">
                        <a:buNone/>
                      </a:pPr>
                      <a:r>
                        <a:rPr lang="en-US" sz="1200" kern="100">
                          <a:effectLst/>
                        </a:rPr>
                        <a:t>F/K</a:t>
                      </a:r>
                      <a:endParaRPr lang="en-US" sz="1200" kern="100">
                        <a:effectLst/>
                        <a:latin typeface="Times New Roman" panose="02020603050405020304" pitchFamily="18" charset="0"/>
                      </a:endParaRPr>
                    </a:p>
                  </a:txBody>
                  <a:tcPr marL="17780" marR="17780" anchor="ctr"/>
                </a:tc>
                <a:tc>
                  <a:txBody>
                    <a:bodyPr/>
                    <a:lstStyle/>
                    <a:p>
                      <a:pPr marL="0" marR="0" algn="ctr">
                        <a:buNone/>
                      </a:pPr>
                      <a:r>
                        <a:rPr lang="en-US" sz="1200" kern="100">
                          <a:effectLst/>
                        </a:rPr>
                        <a:t>F/(K+N)</a:t>
                      </a:r>
                      <a:endParaRPr lang="en-US" sz="1200" kern="100">
                        <a:effectLst/>
                        <a:latin typeface="Times New Roman" panose="02020603050405020304" pitchFamily="18" charset="0"/>
                      </a:endParaRPr>
                    </a:p>
                  </a:txBody>
                  <a:tcPr marL="17780" marR="17780" anchor="ctr"/>
                </a:tc>
                <a:tc>
                  <a:txBody>
                    <a:bodyPr/>
                    <a:lstStyle/>
                    <a:p>
                      <a:pPr marL="0" marR="0" algn="ctr">
                        <a:buNone/>
                      </a:pPr>
                      <a:r>
                        <a:rPr lang="en-US" sz="1200" kern="100">
                          <a:effectLst/>
                        </a:rPr>
                        <a:t>F/W</a:t>
                      </a:r>
                      <a:endParaRPr lang="en-US" sz="1200" kern="100">
                        <a:effectLst/>
                        <a:latin typeface="Times New Roman" panose="02020603050405020304" pitchFamily="18" charset="0"/>
                      </a:endParaRPr>
                    </a:p>
                  </a:txBody>
                  <a:tcPr marL="17780" marR="17780" anchor="ctr"/>
                </a:tc>
                <a:tc>
                  <a:txBody>
                    <a:bodyPr/>
                    <a:lstStyle/>
                    <a:p>
                      <a:pPr marL="0" marR="0" algn="ctr">
                        <a:lnSpc>
                          <a:spcPts val="1200"/>
                        </a:lnSpc>
                        <a:buNone/>
                      </a:pPr>
                      <a:r>
                        <a:rPr lang="zh-CN" altLang="en-US" sz="1200" kern="100">
                          <a:effectLst/>
                        </a:rPr>
                        <a:t>金融资产总量</a:t>
                      </a:r>
                    </a:p>
                    <a:p>
                      <a:pPr marL="0" marR="0" algn="ctr">
                        <a:lnSpc>
                          <a:spcPts val="1200"/>
                        </a:lnSpc>
                        <a:buNone/>
                      </a:pPr>
                      <a:r>
                        <a:rPr lang="en-US" altLang="zh-CN" sz="1200" kern="100">
                          <a:effectLst/>
                        </a:rPr>
                        <a:t>F</a:t>
                      </a:r>
                      <a:endParaRPr lang="zh-CN" altLang="en-US" sz="1200" kern="100">
                        <a:effectLst/>
                        <a:latin typeface="Times New Roman" panose="02020603050405020304" pitchFamily="18" charset="0"/>
                      </a:endParaRPr>
                    </a:p>
                  </a:txBody>
                  <a:tcPr marL="17780" marR="17780" anchor="ctr"/>
                </a:tc>
                <a:tc>
                  <a:txBody>
                    <a:bodyPr/>
                    <a:lstStyle/>
                    <a:p>
                      <a:pPr marL="0" marR="0" algn="ctr">
                        <a:lnSpc>
                          <a:spcPts val="1200"/>
                        </a:lnSpc>
                        <a:buNone/>
                      </a:pPr>
                      <a:r>
                        <a:rPr lang="zh-CN" altLang="en-US" sz="1200" kern="100">
                          <a:effectLst/>
                        </a:rPr>
                        <a:t>金融机构资金运用</a:t>
                      </a:r>
                      <a:endParaRPr lang="zh-CN" altLang="en-US" sz="1200" kern="100">
                        <a:effectLst/>
                        <a:latin typeface="Times New Roman" panose="02020603050405020304" pitchFamily="18" charset="0"/>
                      </a:endParaRPr>
                    </a:p>
                  </a:txBody>
                  <a:tcPr marL="17780" marR="17780" anchor="ctr"/>
                </a:tc>
                <a:tc>
                  <a:txBody>
                    <a:bodyPr/>
                    <a:lstStyle/>
                    <a:p>
                      <a:pPr marL="0" marR="0" algn="ctr">
                        <a:lnSpc>
                          <a:spcPts val="1200"/>
                        </a:lnSpc>
                        <a:buNone/>
                      </a:pPr>
                      <a:r>
                        <a:rPr lang="zh-CN" altLang="en-US" sz="1200" kern="100" dirty="0">
                          <a:effectLst/>
                        </a:rPr>
                        <a:t>债券</a:t>
                      </a:r>
                    </a:p>
                    <a:p>
                      <a:pPr marL="0" marR="0" algn="ctr">
                        <a:lnSpc>
                          <a:spcPts val="1200"/>
                        </a:lnSpc>
                        <a:buNone/>
                      </a:pPr>
                      <a:r>
                        <a:rPr lang="zh-CN" altLang="en-US" sz="1200" kern="100" dirty="0">
                          <a:effectLst/>
                        </a:rPr>
                        <a:t>余额</a:t>
                      </a:r>
                      <a:endParaRPr lang="zh-CN" altLang="en-US" sz="1200" kern="100" dirty="0">
                        <a:effectLst/>
                        <a:latin typeface="Times New Roman" panose="02020603050405020304" pitchFamily="18" charset="0"/>
                      </a:endParaRPr>
                    </a:p>
                  </a:txBody>
                  <a:tcPr marL="17780" marR="17780" anchor="ctr"/>
                </a:tc>
                <a:tc>
                  <a:txBody>
                    <a:bodyPr/>
                    <a:lstStyle/>
                    <a:p>
                      <a:pPr marL="0" marR="0" algn="ctr">
                        <a:lnSpc>
                          <a:spcPts val="1200"/>
                        </a:lnSpc>
                        <a:buNone/>
                      </a:pPr>
                      <a:r>
                        <a:rPr lang="zh-CN" altLang="en-US" sz="1200" kern="100">
                          <a:effectLst/>
                        </a:rPr>
                        <a:t>股票</a:t>
                      </a:r>
                    </a:p>
                    <a:p>
                      <a:pPr marL="0" marR="0" algn="ctr">
                        <a:lnSpc>
                          <a:spcPts val="1200"/>
                        </a:lnSpc>
                        <a:buNone/>
                      </a:pPr>
                      <a:r>
                        <a:rPr lang="zh-CN" altLang="en-US" sz="1200" kern="100">
                          <a:effectLst/>
                        </a:rPr>
                        <a:t>总市值</a:t>
                      </a:r>
                      <a:endParaRPr lang="zh-CN" altLang="en-US" sz="1200" kern="100">
                        <a:effectLst/>
                        <a:latin typeface="Times New Roman" panose="02020603050405020304" pitchFamily="18" charset="0"/>
                      </a:endParaRPr>
                    </a:p>
                  </a:txBody>
                  <a:tcPr marL="17780" marR="17780" anchor="ctr"/>
                </a:tc>
                <a:tc>
                  <a:txBody>
                    <a:bodyPr/>
                    <a:lstStyle/>
                    <a:p>
                      <a:pPr marL="0" marR="0" algn="ctr">
                        <a:lnSpc>
                          <a:spcPts val="1200"/>
                        </a:lnSpc>
                        <a:buNone/>
                      </a:pPr>
                      <a:r>
                        <a:rPr lang="zh-CN" altLang="en-US" sz="1200" kern="100">
                          <a:effectLst/>
                        </a:rPr>
                        <a:t>保费</a:t>
                      </a:r>
                    </a:p>
                    <a:p>
                      <a:pPr marL="0" marR="0" algn="ctr">
                        <a:lnSpc>
                          <a:spcPts val="1200"/>
                        </a:lnSpc>
                        <a:buNone/>
                      </a:pPr>
                      <a:r>
                        <a:rPr lang="zh-CN" altLang="en-US" sz="1200" kern="100">
                          <a:effectLst/>
                        </a:rPr>
                        <a:t>余额</a:t>
                      </a:r>
                      <a:endParaRPr lang="zh-CN" altLang="en-US" sz="1200" kern="100">
                        <a:effectLst/>
                        <a:latin typeface="Times New Roman" panose="02020603050405020304" pitchFamily="18" charset="0"/>
                      </a:endParaRPr>
                    </a:p>
                  </a:txBody>
                  <a:tcPr marL="17780" marR="17780" anchor="ctr"/>
                </a:tc>
                <a:tc>
                  <a:txBody>
                    <a:bodyPr/>
                    <a:lstStyle/>
                    <a:p>
                      <a:pPr marL="0" marR="0" algn="ctr">
                        <a:lnSpc>
                          <a:spcPts val="1200"/>
                        </a:lnSpc>
                        <a:buNone/>
                      </a:pPr>
                      <a:r>
                        <a:rPr lang="zh-CN" altLang="en-US" sz="1200" kern="100">
                          <a:effectLst/>
                        </a:rPr>
                        <a:t>对外</a:t>
                      </a:r>
                    </a:p>
                    <a:p>
                      <a:pPr marL="0" marR="0" algn="ctr">
                        <a:lnSpc>
                          <a:spcPts val="1200"/>
                        </a:lnSpc>
                        <a:buNone/>
                      </a:pPr>
                      <a:r>
                        <a:rPr lang="zh-CN" altLang="en-US" sz="1200" kern="100">
                          <a:effectLst/>
                        </a:rPr>
                        <a:t>净头寸</a:t>
                      </a:r>
                      <a:endParaRPr lang="zh-CN" altLang="en-US" sz="1200" kern="100">
                        <a:effectLst/>
                        <a:latin typeface="Times New Roman" panose="02020603050405020304" pitchFamily="18" charset="0"/>
                      </a:endParaRPr>
                    </a:p>
                  </a:txBody>
                  <a:tcPr marL="17780" marR="17780" anchor="ctr"/>
                </a:tc>
                <a:extLst>
                  <a:ext uri="{0D108BD9-81ED-4DB2-BD59-A6C34878D82A}">
                    <a16:rowId xmlns:a16="http://schemas.microsoft.com/office/drawing/2014/main" val="1081739561"/>
                  </a:ext>
                </a:extLst>
              </a:tr>
              <a:tr h="438771">
                <a:tc>
                  <a:txBody>
                    <a:bodyPr/>
                    <a:lstStyle/>
                    <a:p>
                      <a:pPr marL="0" marR="0" algn="ctr">
                        <a:buNone/>
                      </a:pPr>
                      <a:r>
                        <a:rPr lang="en-US" altLang="zh-CN" sz="1200" kern="100">
                          <a:effectLst/>
                        </a:rPr>
                        <a:t>1980</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0.45</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0.57</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0.28</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0.115</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0.041</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0.263</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0.262</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17780" marR="17780" anchor="ctr"/>
                </a:tc>
                <a:extLst>
                  <a:ext uri="{0D108BD9-81ED-4DB2-BD59-A6C34878D82A}">
                    <a16:rowId xmlns:a16="http://schemas.microsoft.com/office/drawing/2014/main" val="476660092"/>
                  </a:ext>
                </a:extLst>
              </a:tr>
              <a:tr h="438771">
                <a:tc>
                  <a:txBody>
                    <a:bodyPr/>
                    <a:lstStyle/>
                    <a:p>
                      <a:pPr marL="0" marR="0" algn="ctr">
                        <a:buNone/>
                      </a:pPr>
                      <a:r>
                        <a:rPr lang="en-US" altLang="zh-CN" sz="1200" kern="100">
                          <a:effectLst/>
                        </a:rPr>
                        <a:t>1985</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0.64</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0.74</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dirty="0">
                          <a:effectLst/>
                        </a:rPr>
                        <a:t>0.37</a:t>
                      </a:r>
                      <a:endParaRPr lang="zh-CN" altLang="en-US" sz="1200" kern="100" dirty="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0.186</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0.051</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0.670</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dirty="0">
                          <a:effectLst/>
                        </a:rPr>
                        <a:t>0.643</a:t>
                      </a:r>
                      <a:endParaRPr lang="zh-CN" altLang="en-US" sz="1200" kern="100" dirty="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0.024</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0.003</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17780" marR="17780" anchor="ctr"/>
                </a:tc>
                <a:extLst>
                  <a:ext uri="{0D108BD9-81ED-4DB2-BD59-A6C34878D82A}">
                    <a16:rowId xmlns:a16="http://schemas.microsoft.com/office/drawing/2014/main" val="858822704"/>
                  </a:ext>
                </a:extLst>
              </a:tr>
              <a:tr h="438771">
                <a:tc>
                  <a:txBody>
                    <a:bodyPr/>
                    <a:lstStyle/>
                    <a:p>
                      <a:pPr marL="0" marR="0" algn="ctr">
                        <a:buNone/>
                      </a:pPr>
                      <a:r>
                        <a:rPr lang="en-US" altLang="zh-CN" sz="1200" kern="100">
                          <a:effectLst/>
                        </a:rPr>
                        <a:t>1990</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0.81</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0.96</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0.48</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0.247</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0.068</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1.817</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1.684</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0.109</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0.018</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dirty="0">
                          <a:effectLst/>
                        </a:rPr>
                        <a:t>0.007</a:t>
                      </a:r>
                      <a:endParaRPr lang="zh-CN" altLang="en-US" sz="1200" kern="100" dirty="0">
                        <a:effectLst/>
                        <a:latin typeface="Times New Roman" panose="02020603050405020304" pitchFamily="18" charset="0"/>
                      </a:endParaRPr>
                    </a:p>
                  </a:txBody>
                  <a:tcPr marL="17780" marR="17780" anchor="ctr"/>
                </a:tc>
                <a:extLst>
                  <a:ext uri="{0D108BD9-81ED-4DB2-BD59-A6C34878D82A}">
                    <a16:rowId xmlns:a16="http://schemas.microsoft.com/office/drawing/2014/main" val="1793797147"/>
                  </a:ext>
                </a:extLst>
              </a:tr>
              <a:tr h="438771">
                <a:tc>
                  <a:txBody>
                    <a:bodyPr/>
                    <a:lstStyle/>
                    <a:p>
                      <a:pPr marL="0" marR="0" algn="ctr">
                        <a:buNone/>
                      </a:pPr>
                      <a:r>
                        <a:rPr lang="en-US" altLang="zh-CN" sz="1200" kern="100">
                          <a:effectLst/>
                        </a:rPr>
                        <a:t>1995</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0.99</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1.19</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0.64</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0.385</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0.084</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7.278</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dirty="0">
                          <a:effectLst/>
                        </a:rPr>
                        <a:t>6.422</a:t>
                      </a:r>
                      <a:endParaRPr lang="zh-CN" altLang="en-US" sz="1200" kern="100" dirty="0">
                        <a:effectLst/>
                        <a:latin typeface="Times New Roman" panose="02020603050405020304" pitchFamily="18" charset="0"/>
                      </a:endParaRPr>
                    </a:p>
                  </a:txBody>
                  <a:tcPr marL="17780" marR="17780" anchor="ctr"/>
                </a:tc>
                <a:tc>
                  <a:txBody>
                    <a:bodyPr/>
                    <a:lstStyle/>
                    <a:p>
                      <a:pPr marL="0" marR="0" algn="ctr">
                        <a:buNone/>
                      </a:pPr>
                      <a:r>
                        <a:rPr lang="en-US" altLang="zh-CN" sz="1200" kern="100" dirty="0">
                          <a:effectLst/>
                        </a:rPr>
                        <a:t>0.395</a:t>
                      </a:r>
                      <a:endParaRPr lang="zh-CN" altLang="en-US" sz="1200" kern="100" dirty="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0.347</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0.062</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0.052</a:t>
                      </a:r>
                      <a:endParaRPr lang="zh-CN" altLang="en-US" sz="1200" kern="100">
                        <a:effectLst/>
                        <a:latin typeface="Times New Roman" panose="02020603050405020304" pitchFamily="18" charset="0"/>
                      </a:endParaRPr>
                    </a:p>
                  </a:txBody>
                  <a:tcPr marL="17780" marR="17780" anchor="ctr"/>
                </a:tc>
                <a:extLst>
                  <a:ext uri="{0D108BD9-81ED-4DB2-BD59-A6C34878D82A}">
                    <a16:rowId xmlns:a16="http://schemas.microsoft.com/office/drawing/2014/main" val="3764297338"/>
                  </a:ext>
                </a:extLst>
              </a:tr>
              <a:tr h="438771">
                <a:tc>
                  <a:txBody>
                    <a:bodyPr/>
                    <a:lstStyle/>
                    <a:p>
                      <a:pPr marL="0" marR="0" algn="ctr">
                        <a:buNone/>
                      </a:pPr>
                      <a:r>
                        <a:rPr lang="en-US" altLang="zh-CN" sz="1200" kern="100">
                          <a:effectLst/>
                        </a:rPr>
                        <a:t>2000</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1.34</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2.02</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0.96</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0.655</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0.122</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20.300</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13.548</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1.388</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4.809</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0.161</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dirty="0">
                          <a:effectLst/>
                        </a:rPr>
                        <a:t>0.394</a:t>
                      </a:r>
                      <a:endParaRPr lang="zh-CN" altLang="en-US" sz="1200" kern="100" dirty="0">
                        <a:effectLst/>
                        <a:latin typeface="Times New Roman" panose="02020603050405020304" pitchFamily="18" charset="0"/>
                      </a:endParaRPr>
                    </a:p>
                  </a:txBody>
                  <a:tcPr marL="17780" marR="17780" anchor="ctr"/>
                </a:tc>
                <a:extLst>
                  <a:ext uri="{0D108BD9-81ED-4DB2-BD59-A6C34878D82A}">
                    <a16:rowId xmlns:a16="http://schemas.microsoft.com/office/drawing/2014/main" val="1164390168"/>
                  </a:ext>
                </a:extLst>
              </a:tr>
              <a:tr h="438771">
                <a:tc>
                  <a:txBody>
                    <a:bodyPr/>
                    <a:lstStyle/>
                    <a:p>
                      <a:pPr marL="0" marR="0" algn="ctr">
                        <a:buNone/>
                      </a:pPr>
                      <a:r>
                        <a:rPr lang="en-US" altLang="zh-CN" sz="1200" kern="100">
                          <a:effectLst/>
                        </a:rPr>
                        <a:t>2005</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1.59</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2.12</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0.94</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0.626</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0.133</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39.744</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30.204</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2.877</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dirty="0">
                          <a:effectLst/>
                        </a:rPr>
                        <a:t>3.243</a:t>
                      </a:r>
                      <a:endParaRPr lang="zh-CN" altLang="en-US" sz="1200" kern="100" dirty="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0.493</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2.926</a:t>
                      </a:r>
                      <a:endParaRPr lang="zh-CN" altLang="en-US" sz="1200" kern="100">
                        <a:effectLst/>
                        <a:latin typeface="Times New Roman" panose="02020603050405020304" pitchFamily="18" charset="0"/>
                      </a:endParaRPr>
                    </a:p>
                  </a:txBody>
                  <a:tcPr marL="17780" marR="17780" anchor="ctr"/>
                </a:tc>
                <a:extLst>
                  <a:ext uri="{0D108BD9-81ED-4DB2-BD59-A6C34878D82A}">
                    <a16:rowId xmlns:a16="http://schemas.microsoft.com/office/drawing/2014/main" val="228583156"/>
                  </a:ext>
                </a:extLst>
              </a:tr>
              <a:tr h="438771">
                <a:tc>
                  <a:txBody>
                    <a:bodyPr/>
                    <a:lstStyle/>
                    <a:p>
                      <a:pPr marL="0" marR="0" algn="ctr">
                        <a:buNone/>
                      </a:pPr>
                      <a:r>
                        <a:rPr lang="en-US" altLang="zh-CN" sz="1200" kern="100">
                          <a:effectLst/>
                        </a:rPr>
                        <a:t>2010</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1.76</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3.27</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1.43</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0.924</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0.201</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134.947</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80.588</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16.473</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26.542</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dirty="0">
                          <a:effectLst/>
                        </a:rPr>
                        <a:t>1.297</a:t>
                      </a:r>
                      <a:endParaRPr lang="zh-CN" altLang="en-US" sz="1200" kern="100" dirty="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10.047</a:t>
                      </a:r>
                      <a:endParaRPr lang="zh-CN" altLang="en-US" sz="1200" kern="100">
                        <a:effectLst/>
                        <a:latin typeface="Times New Roman" panose="02020603050405020304" pitchFamily="18" charset="0"/>
                      </a:endParaRPr>
                    </a:p>
                  </a:txBody>
                  <a:tcPr marL="17780" marR="17780" anchor="ctr"/>
                </a:tc>
                <a:extLst>
                  <a:ext uri="{0D108BD9-81ED-4DB2-BD59-A6C34878D82A}">
                    <a16:rowId xmlns:a16="http://schemas.microsoft.com/office/drawing/2014/main" val="1257572216"/>
                  </a:ext>
                </a:extLst>
              </a:tr>
              <a:tr h="438771">
                <a:tc>
                  <a:txBody>
                    <a:bodyPr/>
                    <a:lstStyle/>
                    <a:p>
                      <a:pPr marL="0" marR="0" algn="ctr">
                        <a:buNone/>
                      </a:pPr>
                      <a:r>
                        <a:rPr lang="en-US" altLang="zh-CN" sz="1200" kern="100">
                          <a:effectLst/>
                        </a:rPr>
                        <a:t>2015</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2.02</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3.91</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1.42</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1.141</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0.190</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269.026</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154.120</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48.749</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53.146</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2.428</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dirty="0">
                          <a:effectLst/>
                        </a:rPr>
                        <a:t>10.581</a:t>
                      </a:r>
                      <a:endParaRPr lang="zh-CN" altLang="en-US" sz="1200" kern="100" dirty="0">
                        <a:effectLst/>
                        <a:latin typeface="Times New Roman" panose="02020603050405020304" pitchFamily="18" charset="0"/>
                      </a:endParaRPr>
                    </a:p>
                  </a:txBody>
                  <a:tcPr marL="17780" marR="17780" anchor="ctr"/>
                </a:tc>
                <a:extLst>
                  <a:ext uri="{0D108BD9-81ED-4DB2-BD59-A6C34878D82A}">
                    <a16:rowId xmlns:a16="http://schemas.microsoft.com/office/drawing/2014/main" val="2794373352"/>
                  </a:ext>
                </a:extLst>
              </a:tr>
              <a:tr h="438771">
                <a:tc>
                  <a:txBody>
                    <a:bodyPr/>
                    <a:lstStyle/>
                    <a:p>
                      <a:pPr marL="0" marR="0" algn="ctr">
                        <a:buNone/>
                      </a:pPr>
                      <a:r>
                        <a:rPr lang="en-US" altLang="zh-CN" sz="1200" kern="100">
                          <a:effectLst/>
                        </a:rPr>
                        <a:t>2020</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2.16</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4.37</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1.30</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1.066</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0.198</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442.458</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dirty="0">
                          <a:effectLst/>
                        </a:rPr>
                        <a:t>257.470</a:t>
                      </a:r>
                      <a:endParaRPr lang="zh-CN" altLang="en-US" sz="1200" kern="100" dirty="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84.965</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79.724</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a:effectLst/>
                        </a:rPr>
                        <a:t>4.526</a:t>
                      </a:r>
                      <a:endParaRPr lang="zh-CN" altLang="en-US" sz="1200" kern="100">
                        <a:effectLst/>
                        <a:latin typeface="Times New Roman" panose="02020603050405020304" pitchFamily="18" charset="0"/>
                      </a:endParaRPr>
                    </a:p>
                  </a:txBody>
                  <a:tcPr marL="17780" marR="17780" anchor="ctr"/>
                </a:tc>
                <a:tc>
                  <a:txBody>
                    <a:bodyPr/>
                    <a:lstStyle/>
                    <a:p>
                      <a:pPr marL="0" marR="0" algn="ctr">
                        <a:buNone/>
                      </a:pPr>
                      <a:r>
                        <a:rPr lang="en-US" altLang="zh-CN" sz="1200" kern="100" dirty="0">
                          <a:effectLst/>
                        </a:rPr>
                        <a:t>15.773</a:t>
                      </a:r>
                      <a:endParaRPr lang="zh-CN" altLang="en-US" sz="1200" kern="100" dirty="0">
                        <a:effectLst/>
                        <a:latin typeface="Times New Roman" panose="02020603050405020304" pitchFamily="18" charset="0"/>
                      </a:endParaRPr>
                    </a:p>
                  </a:txBody>
                  <a:tcPr marL="17780" marR="17780" anchor="ctr"/>
                </a:tc>
                <a:extLst>
                  <a:ext uri="{0D108BD9-81ED-4DB2-BD59-A6C34878D82A}">
                    <a16:rowId xmlns:a16="http://schemas.microsoft.com/office/drawing/2014/main" val="410713545"/>
                  </a:ext>
                </a:extLst>
              </a:tr>
            </a:tbl>
          </a:graphicData>
        </a:graphic>
      </p:graphicFrame>
      <p:sp>
        <p:nvSpPr>
          <p:cNvPr id="7" name="文本框 6">
            <a:extLst>
              <a:ext uri="{FF2B5EF4-FFF2-40B4-BE49-F238E27FC236}">
                <a16:creationId xmlns:a16="http://schemas.microsoft.com/office/drawing/2014/main" id="{C86D59F1-1B78-1AC9-E095-51D66F1B4732}"/>
              </a:ext>
            </a:extLst>
          </p:cNvPr>
          <p:cNvSpPr txBox="1"/>
          <p:nvPr/>
        </p:nvSpPr>
        <p:spPr>
          <a:xfrm>
            <a:off x="2176036" y="835830"/>
            <a:ext cx="6172200" cy="438197"/>
          </a:xfrm>
          <a:prstGeom prst="rect">
            <a:avLst/>
          </a:prstGeom>
          <a:noFill/>
        </p:spPr>
        <p:txBody>
          <a:bodyPr wrap="square">
            <a:spAutoFit/>
          </a:bodyPr>
          <a:lstStyle/>
          <a:p>
            <a:pPr marL="0" marR="0" algn="ctr">
              <a:lnSpc>
                <a:spcPct val="120000"/>
              </a:lnSpc>
              <a:spcBef>
                <a:spcPts val="780"/>
              </a:spcBef>
              <a:buNone/>
            </a:pPr>
            <a:r>
              <a:rPr lang="zh-CN" altLang="en-US" sz="2000" dirty="0">
                <a:latin typeface="Times New Roman" panose="02020603050405020304" pitchFamily="18" charset="0"/>
                <a:ea typeface="华文楷体" panose="02010600040101010101" charset="-122"/>
                <a:cs typeface="Times New Roman" panose="02020603050405020304" pitchFamily="18" charset="0"/>
              </a:rPr>
              <a:t>表</a:t>
            </a:r>
            <a:r>
              <a:rPr lang="en-US" altLang="zh-CN" sz="2000" dirty="0">
                <a:latin typeface="Times New Roman" panose="02020603050405020304" pitchFamily="18" charset="0"/>
                <a:ea typeface="华文楷体" panose="02010600040101010101" charset="-122"/>
                <a:cs typeface="Times New Roman" panose="02020603050405020304" pitchFamily="18" charset="0"/>
              </a:rPr>
              <a:t>13-11</a:t>
            </a:r>
            <a:r>
              <a:rPr lang="zh-CN" altLang="en-US" sz="2000" dirty="0">
                <a:latin typeface="Times New Roman" panose="02020603050405020304" pitchFamily="18" charset="0"/>
                <a:ea typeface="华文楷体" panose="02010600040101010101" charset="-122"/>
                <a:cs typeface="Times New Roman" panose="02020603050405020304" pitchFamily="18" charset="0"/>
              </a:rPr>
              <a:t>  中国金融资产总量及</a:t>
            </a:r>
            <a:r>
              <a:rPr lang="en-US" altLang="zh-CN" sz="2000" dirty="0">
                <a:latin typeface="Times New Roman" panose="02020603050405020304" pitchFamily="18" charset="0"/>
                <a:ea typeface="华文楷体" panose="02010600040101010101" charset="-122"/>
                <a:cs typeface="Times New Roman" panose="02020603050405020304" pitchFamily="18" charset="0"/>
              </a:rPr>
              <a:t>FIR</a:t>
            </a:r>
            <a:r>
              <a:rPr lang="zh-CN" altLang="en-US" sz="2000" dirty="0">
                <a:latin typeface="Times New Roman" panose="02020603050405020304" pitchFamily="18" charset="0"/>
                <a:ea typeface="华文楷体" panose="02010600040101010101" charset="-122"/>
                <a:cs typeface="Times New Roman" panose="02020603050405020304" pitchFamily="18" charset="0"/>
              </a:rPr>
              <a:t>测算结果</a:t>
            </a:r>
          </a:p>
        </p:txBody>
      </p:sp>
      <p:sp>
        <p:nvSpPr>
          <p:cNvPr id="9" name="文本框 8">
            <a:extLst>
              <a:ext uri="{FF2B5EF4-FFF2-40B4-BE49-F238E27FC236}">
                <a16:creationId xmlns:a16="http://schemas.microsoft.com/office/drawing/2014/main" id="{20058C2D-593F-0648-A7C5-44FF184F0388}"/>
              </a:ext>
            </a:extLst>
          </p:cNvPr>
          <p:cNvSpPr txBox="1"/>
          <p:nvPr/>
        </p:nvSpPr>
        <p:spPr>
          <a:xfrm>
            <a:off x="9882080" y="2906071"/>
            <a:ext cx="2019830" cy="1631216"/>
          </a:xfrm>
          <a:prstGeom prst="rect">
            <a:avLst/>
          </a:prstGeom>
          <a:noFill/>
        </p:spPr>
        <p:txBody>
          <a:bodyPr wrap="square">
            <a:spAutoFit/>
          </a:bodyPr>
          <a:lstStyle/>
          <a:p>
            <a:pPr marL="0" marR="0" indent="457200" algn="just">
              <a:buNone/>
            </a:pPr>
            <a:r>
              <a:rPr lang="zh-CN" altLang="en-US" sz="2000" dirty="0">
                <a:latin typeface="Times New Roman" panose="02020603050405020304" pitchFamily="18" charset="0"/>
                <a:ea typeface="华文楷体" panose="02010600040101010101" charset="-122"/>
                <a:cs typeface="Times New Roman" panose="02020603050405020304" pitchFamily="18" charset="0"/>
              </a:rPr>
              <a:t>由于所用对比指标不同，五类结果数值大小差异明显，但变化趋势大体一致。</a:t>
            </a:r>
          </a:p>
        </p:txBody>
      </p:sp>
    </p:spTree>
    <p:extLst>
      <p:ext uri="{BB962C8B-B14F-4D97-AF65-F5344CB8AC3E}">
        <p14:creationId xmlns:p14="http://schemas.microsoft.com/office/powerpoint/2010/main" val="19318392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381624-7BE5-53EE-2A43-C1E613C24CA9}"/>
            </a:ext>
          </a:extLst>
        </p:cNvPr>
        <p:cNvGrpSpPr/>
        <p:nvPr/>
      </p:nvGrpSpPr>
      <p:grpSpPr>
        <a:xfrm>
          <a:off x="0" y="0"/>
          <a:ext cx="0" cy="0"/>
          <a:chOff x="0" y="0"/>
          <a:chExt cx="0" cy="0"/>
        </a:xfrm>
      </p:grpSpPr>
      <p:sp>
        <p:nvSpPr>
          <p:cNvPr id="6" name="文本框 5">
            <a:extLst>
              <a:ext uri="{FF2B5EF4-FFF2-40B4-BE49-F238E27FC236}">
                <a16:creationId xmlns:a16="http://schemas.microsoft.com/office/drawing/2014/main" id="{19FD9BAE-833E-E377-67D7-F5451CC8963F}"/>
              </a:ext>
            </a:extLst>
          </p:cNvPr>
          <p:cNvSpPr txBox="1"/>
          <p:nvPr/>
        </p:nvSpPr>
        <p:spPr>
          <a:xfrm>
            <a:off x="845978" y="771525"/>
            <a:ext cx="10962640" cy="1505849"/>
          </a:xfrm>
          <a:prstGeom prst="rect">
            <a:avLst/>
          </a:prstGeom>
        </p:spPr>
        <p:txBody>
          <a:bodyPr wrap="square">
            <a:noAutofit/>
          </a:bodyPr>
          <a:lstStyle/>
          <a:p>
            <a:pPr indent="252095" algn="just" defTabSz="266700">
              <a:lnSpc>
                <a:spcPct val="120000"/>
              </a:lnSpc>
              <a:spcBef>
                <a:spcPts val="700"/>
              </a:spcBef>
              <a:spcAft>
                <a:spcPct val="0"/>
              </a:spcAft>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rPr>
              <a:t>（二）金融主体结构</a:t>
            </a:r>
            <a:endParaRPr lang="en-US" altLang="zh-CN"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endParaRPr>
          </a:p>
          <a:p>
            <a:pPr indent="720000" algn="just" defTabSz="266700">
              <a:lnSpc>
                <a:spcPct val="120000"/>
              </a:lnSpc>
              <a:spcBef>
                <a:spcPts val="700"/>
              </a:spcBef>
              <a:spcAft>
                <a:spcPct val="0"/>
              </a:spcAft>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．资产负债的部门比重</a:t>
            </a:r>
          </a:p>
          <a:p>
            <a:pPr indent="720000" algn="just" defTabSz="266700">
              <a:lnSpc>
                <a:spcPct val="120000"/>
              </a:lnSpc>
              <a:spcBef>
                <a:spcPts val="700"/>
              </a:spcBef>
              <a:spcAft>
                <a:spcPct val="0"/>
              </a:spcAft>
            </a:pPr>
            <a:r>
              <a:rPr lang="zh-CN" altLang="en-US" sz="2200" dirty="0">
                <a:latin typeface="Times New Roman" panose="02020603050405020304" pitchFamily="18" charset="0"/>
                <a:ea typeface="华文楷体" panose="02010600040101010101" charset="-122"/>
                <a:cs typeface="Times New Roman" panose="02020603050405020304" pitchFamily="18" charset="0"/>
                <a:sym typeface="+mn-ea"/>
              </a:rPr>
              <a:t>国民经济金融资产负债等于各机构部门的总和，可据此计算其部门比重。</a:t>
            </a:r>
            <a:endParaRPr lang="en-US" altLang="zh-CN" sz="2200" dirty="0">
              <a:latin typeface="Times New Roman" panose="02020603050405020304" pitchFamily="18" charset="0"/>
              <a:ea typeface="华文楷体" panose="02010600040101010101" charset="-122"/>
              <a:cs typeface="Times New Roman" panose="02020603050405020304" pitchFamily="18" charset="0"/>
              <a:sym typeface="+mn-ea"/>
            </a:endParaRPr>
          </a:p>
          <a:p>
            <a:pPr indent="252095" algn="just" defTabSz="266700">
              <a:lnSpc>
                <a:spcPct val="12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sym typeface="+mn-ea"/>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p:sp>
        <p:nvSpPr>
          <p:cNvPr id="5" name="Rectangle 4" descr="浅色上对角线">
            <a:extLst>
              <a:ext uri="{FF2B5EF4-FFF2-40B4-BE49-F238E27FC236}">
                <a16:creationId xmlns:a16="http://schemas.microsoft.com/office/drawing/2014/main" id="{95134353-8B0C-62FA-4939-D8551CDF3D92}"/>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二、中国金融结构统计分析</a:t>
            </a:r>
          </a:p>
        </p:txBody>
      </p:sp>
      <p:graphicFrame>
        <p:nvGraphicFramePr>
          <p:cNvPr id="2" name="表格 1">
            <a:extLst>
              <a:ext uri="{FF2B5EF4-FFF2-40B4-BE49-F238E27FC236}">
                <a16:creationId xmlns:a16="http://schemas.microsoft.com/office/drawing/2014/main" id="{A3B55151-76A7-F0CD-51A1-0AE3BEFD2B56}"/>
              </a:ext>
            </a:extLst>
          </p:cNvPr>
          <p:cNvGraphicFramePr>
            <a:graphicFrameLocks noGrp="1"/>
          </p:cNvGraphicFramePr>
          <p:nvPr>
            <p:extLst>
              <p:ext uri="{D42A27DB-BD31-4B8C-83A1-F6EECF244321}">
                <p14:modId xmlns:p14="http://schemas.microsoft.com/office/powerpoint/2010/main" val="509587676"/>
              </p:ext>
            </p:extLst>
          </p:nvPr>
        </p:nvGraphicFramePr>
        <p:xfrm>
          <a:off x="734272" y="3013034"/>
          <a:ext cx="11186052" cy="2861596"/>
        </p:xfrm>
        <a:graphic>
          <a:graphicData uri="http://schemas.openxmlformats.org/drawingml/2006/table">
            <a:tbl>
              <a:tblPr>
                <a:tableStyleId>{5C22544A-7EE6-4342-B048-85BDC9FD1C3A}</a:tableStyleId>
              </a:tblPr>
              <a:tblGrid>
                <a:gridCol w="931172">
                  <a:extLst>
                    <a:ext uri="{9D8B030D-6E8A-4147-A177-3AD203B41FA5}">
                      <a16:colId xmlns:a16="http://schemas.microsoft.com/office/drawing/2014/main" val="3129442067"/>
                    </a:ext>
                  </a:extLst>
                </a:gridCol>
                <a:gridCol w="1024768">
                  <a:extLst>
                    <a:ext uri="{9D8B030D-6E8A-4147-A177-3AD203B41FA5}">
                      <a16:colId xmlns:a16="http://schemas.microsoft.com/office/drawing/2014/main" val="1608285022"/>
                    </a:ext>
                  </a:extLst>
                </a:gridCol>
                <a:gridCol w="1025968">
                  <a:extLst>
                    <a:ext uri="{9D8B030D-6E8A-4147-A177-3AD203B41FA5}">
                      <a16:colId xmlns:a16="http://schemas.microsoft.com/office/drawing/2014/main" val="669768198"/>
                    </a:ext>
                  </a:extLst>
                </a:gridCol>
                <a:gridCol w="1024768">
                  <a:extLst>
                    <a:ext uri="{9D8B030D-6E8A-4147-A177-3AD203B41FA5}">
                      <a16:colId xmlns:a16="http://schemas.microsoft.com/office/drawing/2014/main" val="1062412866"/>
                    </a:ext>
                  </a:extLst>
                </a:gridCol>
                <a:gridCol w="1025968">
                  <a:extLst>
                    <a:ext uri="{9D8B030D-6E8A-4147-A177-3AD203B41FA5}">
                      <a16:colId xmlns:a16="http://schemas.microsoft.com/office/drawing/2014/main" val="2373922523"/>
                    </a:ext>
                  </a:extLst>
                </a:gridCol>
                <a:gridCol w="1025968">
                  <a:extLst>
                    <a:ext uri="{9D8B030D-6E8A-4147-A177-3AD203B41FA5}">
                      <a16:colId xmlns:a16="http://schemas.microsoft.com/office/drawing/2014/main" val="2310708032"/>
                    </a:ext>
                  </a:extLst>
                </a:gridCol>
                <a:gridCol w="1024768">
                  <a:extLst>
                    <a:ext uri="{9D8B030D-6E8A-4147-A177-3AD203B41FA5}">
                      <a16:colId xmlns:a16="http://schemas.microsoft.com/office/drawing/2014/main" val="1924734764"/>
                    </a:ext>
                  </a:extLst>
                </a:gridCol>
                <a:gridCol w="1025968">
                  <a:extLst>
                    <a:ext uri="{9D8B030D-6E8A-4147-A177-3AD203B41FA5}">
                      <a16:colId xmlns:a16="http://schemas.microsoft.com/office/drawing/2014/main" val="1134009802"/>
                    </a:ext>
                  </a:extLst>
                </a:gridCol>
                <a:gridCol w="1024768">
                  <a:extLst>
                    <a:ext uri="{9D8B030D-6E8A-4147-A177-3AD203B41FA5}">
                      <a16:colId xmlns:a16="http://schemas.microsoft.com/office/drawing/2014/main" val="2842435401"/>
                    </a:ext>
                  </a:extLst>
                </a:gridCol>
                <a:gridCol w="1025968">
                  <a:extLst>
                    <a:ext uri="{9D8B030D-6E8A-4147-A177-3AD203B41FA5}">
                      <a16:colId xmlns:a16="http://schemas.microsoft.com/office/drawing/2014/main" val="3214050769"/>
                    </a:ext>
                  </a:extLst>
                </a:gridCol>
                <a:gridCol w="1025968">
                  <a:extLst>
                    <a:ext uri="{9D8B030D-6E8A-4147-A177-3AD203B41FA5}">
                      <a16:colId xmlns:a16="http://schemas.microsoft.com/office/drawing/2014/main" val="3347765681"/>
                    </a:ext>
                  </a:extLst>
                </a:gridCol>
              </a:tblGrid>
              <a:tr h="1042279">
                <a:tc>
                  <a:txBody>
                    <a:bodyPr/>
                    <a:lstStyle/>
                    <a:p>
                      <a:pPr marL="0" marR="0" algn="ctr">
                        <a:buNone/>
                      </a:pPr>
                      <a:r>
                        <a:rPr lang="zh-CN" altLang="en-US" sz="1200" kern="100" dirty="0">
                          <a:effectLst/>
                        </a:rPr>
                        <a:t>年份</a:t>
                      </a:r>
                      <a:endParaRPr lang="zh-CN" altLang="en-US" sz="1200" kern="100" dirty="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200" kern="100" dirty="0">
                          <a:effectLst/>
                        </a:rPr>
                        <a:t>资产</a:t>
                      </a:r>
                    </a:p>
                    <a:p>
                      <a:pPr marL="0" marR="0" algn="ctr">
                        <a:lnSpc>
                          <a:spcPts val="1400"/>
                        </a:lnSpc>
                        <a:buNone/>
                      </a:pPr>
                      <a:r>
                        <a:rPr lang="zh-CN" altLang="en-US" sz="1200" kern="100" dirty="0">
                          <a:effectLst/>
                        </a:rPr>
                        <a:t>总量</a:t>
                      </a:r>
                      <a:endParaRPr lang="zh-CN" altLang="en-US" sz="1200" kern="100" dirty="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200" kern="100">
                          <a:effectLst/>
                        </a:rPr>
                        <a:t>住户</a:t>
                      </a:r>
                      <a:endParaRPr lang="zh-CN" altLang="en-US" sz="1200" kern="10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200" kern="100">
                          <a:effectLst/>
                        </a:rPr>
                        <a:t>非金融企业</a:t>
                      </a:r>
                      <a:endParaRPr lang="zh-CN" altLang="en-US" sz="1200" kern="10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200" kern="100" dirty="0">
                          <a:effectLst/>
                        </a:rPr>
                        <a:t>政府</a:t>
                      </a:r>
                      <a:endParaRPr lang="zh-CN" altLang="en-US" sz="1200" kern="100" dirty="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200" kern="100" dirty="0">
                          <a:effectLst/>
                        </a:rPr>
                        <a:t>金融</a:t>
                      </a:r>
                    </a:p>
                    <a:p>
                      <a:pPr marL="0" marR="0" algn="ctr">
                        <a:lnSpc>
                          <a:spcPts val="1400"/>
                        </a:lnSpc>
                        <a:buNone/>
                      </a:pPr>
                      <a:r>
                        <a:rPr lang="zh-CN" altLang="en-US" sz="1200" kern="100" dirty="0">
                          <a:effectLst/>
                        </a:rPr>
                        <a:t>机构</a:t>
                      </a:r>
                      <a:endParaRPr lang="zh-CN" altLang="en-US" sz="1200" kern="100" dirty="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200" kern="100">
                          <a:effectLst/>
                        </a:rPr>
                        <a:t>负债</a:t>
                      </a:r>
                    </a:p>
                    <a:p>
                      <a:pPr marL="0" marR="0" algn="ctr">
                        <a:lnSpc>
                          <a:spcPts val="1400"/>
                        </a:lnSpc>
                        <a:buNone/>
                      </a:pPr>
                      <a:r>
                        <a:rPr lang="zh-CN" altLang="en-US" sz="1200" kern="100">
                          <a:effectLst/>
                        </a:rPr>
                        <a:t>总量</a:t>
                      </a:r>
                      <a:endParaRPr lang="zh-CN" altLang="en-US" sz="1200" kern="10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200" kern="100">
                          <a:effectLst/>
                        </a:rPr>
                        <a:t>住户</a:t>
                      </a:r>
                      <a:endParaRPr lang="zh-CN" altLang="en-US" sz="1200" kern="10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200" kern="100">
                          <a:effectLst/>
                        </a:rPr>
                        <a:t>非金融企业</a:t>
                      </a:r>
                      <a:endParaRPr lang="zh-CN" altLang="en-US" sz="1200" kern="10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200" kern="100">
                          <a:effectLst/>
                        </a:rPr>
                        <a:t>政府</a:t>
                      </a:r>
                      <a:endParaRPr lang="zh-CN" altLang="en-US" sz="1200" kern="100">
                        <a:effectLst/>
                        <a:latin typeface="Times New Roman" panose="02020603050405020304" pitchFamily="18" charset="0"/>
                      </a:endParaRPr>
                    </a:p>
                  </a:txBody>
                  <a:tcPr marL="68580" marR="68580" anchor="ctr"/>
                </a:tc>
                <a:tc>
                  <a:txBody>
                    <a:bodyPr/>
                    <a:lstStyle/>
                    <a:p>
                      <a:pPr marL="0" marR="0" algn="ctr">
                        <a:lnSpc>
                          <a:spcPts val="1400"/>
                        </a:lnSpc>
                        <a:buNone/>
                      </a:pPr>
                      <a:r>
                        <a:rPr lang="zh-CN" altLang="en-US" sz="1200" kern="100">
                          <a:effectLst/>
                        </a:rPr>
                        <a:t>金融</a:t>
                      </a:r>
                    </a:p>
                    <a:p>
                      <a:pPr marL="0" marR="0" algn="ctr">
                        <a:lnSpc>
                          <a:spcPts val="1400"/>
                        </a:lnSpc>
                        <a:buNone/>
                      </a:pPr>
                      <a:r>
                        <a:rPr lang="zh-CN" altLang="en-US" sz="1200" kern="100">
                          <a:effectLst/>
                        </a:rPr>
                        <a:t>机构</a:t>
                      </a:r>
                      <a:endParaRPr lang="zh-CN" altLang="en-US" sz="12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2168405250"/>
                  </a:ext>
                </a:extLst>
              </a:tr>
              <a:tr h="606439">
                <a:tc>
                  <a:txBody>
                    <a:bodyPr/>
                    <a:lstStyle/>
                    <a:p>
                      <a:pPr marL="0" marR="0" algn="ctr">
                        <a:buNone/>
                      </a:pPr>
                      <a:r>
                        <a:rPr lang="en-US" altLang="zh-CN" sz="1200" kern="100">
                          <a:effectLst/>
                        </a:rPr>
                        <a:t>1995</a:t>
                      </a:r>
                      <a:endParaRPr lang="en-US" altLang="zh-CN"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18.0</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24.2%</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15.6%</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2.1%</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58.1%</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18.3</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1.1%</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38.3%</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3.3%</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57.4%</a:t>
                      </a:r>
                      <a:endParaRPr lang="zh-CN" altLang="en-US" sz="12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662290344"/>
                  </a:ext>
                </a:extLst>
              </a:tr>
              <a:tr h="606439">
                <a:tc>
                  <a:txBody>
                    <a:bodyPr/>
                    <a:lstStyle/>
                    <a:p>
                      <a:pPr marL="0" marR="0" algn="ctr">
                        <a:buNone/>
                      </a:pPr>
                      <a:r>
                        <a:rPr lang="en-US" altLang="zh-CN" sz="1200" kern="100">
                          <a:effectLst/>
                        </a:rPr>
                        <a:t>2007</a:t>
                      </a:r>
                      <a:endParaRPr lang="en-US" altLang="zh-CN"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149.4</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21.4%</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22.8%</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11.8%</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44.0%</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142.33</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3.5%</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39.3%</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4.4%</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52.8%</a:t>
                      </a:r>
                      <a:endParaRPr lang="zh-CN" altLang="en-US" sz="12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4243266041"/>
                  </a:ext>
                </a:extLst>
              </a:tr>
              <a:tr h="606439">
                <a:tc>
                  <a:txBody>
                    <a:bodyPr/>
                    <a:lstStyle/>
                    <a:p>
                      <a:pPr marL="0" marR="0" algn="ctr">
                        <a:buNone/>
                      </a:pPr>
                      <a:r>
                        <a:rPr lang="en-US" altLang="zh-CN" sz="1200" kern="100">
                          <a:effectLst/>
                        </a:rPr>
                        <a:t>2018</a:t>
                      </a:r>
                      <a:endParaRPr lang="en-US" altLang="zh-CN"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686.4</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21.0%</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18.9%</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5.5%</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54.5%</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671.76</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8.1%</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27.3%</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7.4%</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57.2%</a:t>
                      </a:r>
                      <a:endParaRPr lang="zh-CN" altLang="en-US" sz="1200" kern="100" dirty="0">
                        <a:effectLst/>
                        <a:latin typeface="Times New Roman" panose="02020603050405020304" pitchFamily="18" charset="0"/>
                      </a:endParaRPr>
                    </a:p>
                  </a:txBody>
                  <a:tcPr marL="68580" marR="68580" anchor="ctr"/>
                </a:tc>
                <a:extLst>
                  <a:ext uri="{0D108BD9-81ED-4DB2-BD59-A6C34878D82A}">
                    <a16:rowId xmlns:a16="http://schemas.microsoft.com/office/drawing/2014/main" val="1346500588"/>
                  </a:ext>
                </a:extLst>
              </a:tr>
            </a:tbl>
          </a:graphicData>
        </a:graphic>
      </p:graphicFrame>
      <p:sp>
        <p:nvSpPr>
          <p:cNvPr id="7" name="文本框 6">
            <a:extLst>
              <a:ext uri="{FF2B5EF4-FFF2-40B4-BE49-F238E27FC236}">
                <a16:creationId xmlns:a16="http://schemas.microsoft.com/office/drawing/2014/main" id="{11253988-D817-B668-8424-3E801AAB7A1D}"/>
              </a:ext>
            </a:extLst>
          </p:cNvPr>
          <p:cNvSpPr txBox="1"/>
          <p:nvPr/>
        </p:nvSpPr>
        <p:spPr>
          <a:xfrm>
            <a:off x="1540356" y="6086475"/>
            <a:ext cx="9573883" cy="430887"/>
          </a:xfrm>
          <a:prstGeom prst="rect">
            <a:avLst/>
          </a:prstGeom>
          <a:noFill/>
        </p:spPr>
        <p:txBody>
          <a:bodyPr wrap="square">
            <a:spAutoFit/>
          </a:bodyPr>
          <a:lstStyle/>
          <a:p>
            <a:pPr marL="0" marR="0" algn="just">
              <a:buNone/>
            </a:pPr>
            <a:r>
              <a:rPr lang="zh-CN" altLang="en-US" sz="2200" dirty="0">
                <a:latin typeface="Times New Roman" panose="02020603050405020304" pitchFamily="18" charset="0"/>
                <a:ea typeface="华文楷体" panose="02010600040101010101" charset="-122"/>
                <a:cs typeface="Times New Roman" panose="02020603050405020304" pitchFamily="18" charset="0"/>
              </a:rPr>
              <a:t>国民经济金融资产和负债总量迅速攀升，但各机构部门的比重变化不大。</a:t>
            </a:r>
          </a:p>
        </p:txBody>
      </p:sp>
      <p:sp>
        <p:nvSpPr>
          <p:cNvPr id="9" name="文本框 8">
            <a:extLst>
              <a:ext uri="{FF2B5EF4-FFF2-40B4-BE49-F238E27FC236}">
                <a16:creationId xmlns:a16="http://schemas.microsoft.com/office/drawing/2014/main" id="{1E67412F-FDF7-3BF5-3986-DA72EF08E022}"/>
              </a:ext>
            </a:extLst>
          </p:cNvPr>
          <p:cNvSpPr txBox="1"/>
          <p:nvPr/>
        </p:nvSpPr>
        <p:spPr>
          <a:xfrm>
            <a:off x="2027031" y="2503126"/>
            <a:ext cx="8600534" cy="438197"/>
          </a:xfrm>
          <a:prstGeom prst="rect">
            <a:avLst/>
          </a:prstGeom>
          <a:noFill/>
        </p:spPr>
        <p:txBody>
          <a:bodyPr wrap="square">
            <a:spAutoFit/>
          </a:bodyPr>
          <a:lstStyle/>
          <a:p>
            <a:pPr marL="0" marR="0" algn="ctr">
              <a:lnSpc>
                <a:spcPct val="120000"/>
              </a:lnSpc>
              <a:spcBef>
                <a:spcPts val="780"/>
              </a:spcBef>
              <a:buNone/>
            </a:pPr>
            <a:r>
              <a:rPr lang="zh-CN" altLang="en-US" sz="2000" dirty="0">
                <a:latin typeface="Times New Roman" panose="02020603050405020304" pitchFamily="18" charset="0"/>
                <a:ea typeface="华文楷体" panose="02010600040101010101" charset="-122"/>
                <a:cs typeface="Times New Roman" panose="02020603050405020304" pitchFamily="18" charset="0"/>
              </a:rPr>
              <a:t>表</a:t>
            </a:r>
            <a:r>
              <a:rPr lang="en-US" altLang="zh-CN" sz="2000" dirty="0">
                <a:latin typeface="Times New Roman" panose="02020603050405020304" pitchFamily="18" charset="0"/>
                <a:ea typeface="华文楷体" panose="02010600040101010101" charset="-122"/>
                <a:cs typeface="Times New Roman" panose="02020603050405020304" pitchFamily="18" charset="0"/>
              </a:rPr>
              <a:t>13-12</a:t>
            </a:r>
            <a:r>
              <a:rPr lang="zh-CN" altLang="en-US" sz="2000" dirty="0">
                <a:latin typeface="Times New Roman" panose="02020603050405020304" pitchFamily="18" charset="0"/>
                <a:ea typeface="华文楷体" panose="02010600040101010101" charset="-122"/>
                <a:cs typeface="Times New Roman" panose="02020603050405020304" pitchFamily="18" charset="0"/>
              </a:rPr>
              <a:t>  国民经济资产负债总量（万亿元）及各机构部门所占比重</a:t>
            </a:r>
          </a:p>
        </p:txBody>
      </p:sp>
    </p:spTree>
    <p:extLst>
      <p:ext uri="{BB962C8B-B14F-4D97-AF65-F5344CB8AC3E}">
        <p14:creationId xmlns:p14="http://schemas.microsoft.com/office/powerpoint/2010/main" val="2229225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par>
                                <p:cTn id="8" presetID="3" presetClass="entr" presetSubtype="1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linds(horizontal)">
                                      <p:cBhvr>
                                        <p:cTn id="10" dur="500"/>
                                        <p:tgtEl>
                                          <p:spTgt spid="2"/>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linds(horizontal)">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0B844E-69CC-AEC5-E6C1-A7C1020D53A0}"/>
            </a:ext>
          </a:extLst>
        </p:cNvPr>
        <p:cNvGrpSpPr/>
        <p:nvPr/>
      </p:nvGrpSpPr>
      <p:grpSpPr>
        <a:xfrm>
          <a:off x="0" y="0"/>
          <a:ext cx="0" cy="0"/>
          <a:chOff x="0" y="0"/>
          <a:chExt cx="0" cy="0"/>
        </a:xfrm>
      </p:grpSpPr>
      <p:sp>
        <p:nvSpPr>
          <p:cNvPr id="6" name="文本框 5">
            <a:extLst>
              <a:ext uri="{FF2B5EF4-FFF2-40B4-BE49-F238E27FC236}">
                <a16:creationId xmlns:a16="http://schemas.microsoft.com/office/drawing/2014/main" id="{62260EA2-ED43-CBC2-7928-284F0A925857}"/>
              </a:ext>
            </a:extLst>
          </p:cNvPr>
          <p:cNvSpPr txBox="1"/>
          <p:nvPr/>
        </p:nvSpPr>
        <p:spPr>
          <a:xfrm>
            <a:off x="734272" y="771525"/>
            <a:ext cx="10962640" cy="663950"/>
          </a:xfrm>
          <a:prstGeom prst="rect">
            <a:avLst/>
          </a:prstGeom>
        </p:spPr>
        <p:txBody>
          <a:bodyPr wrap="square">
            <a:noAutofit/>
          </a:bodyPr>
          <a:lstStyle/>
          <a:p>
            <a:pPr indent="720000" algn="just" defTabSz="266700">
              <a:lnSpc>
                <a:spcPct val="120000"/>
              </a:lnSpc>
              <a:spcBef>
                <a:spcPts val="700"/>
              </a:spcBef>
              <a:spcAft>
                <a:spcPct val="0"/>
              </a:spcAft>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．各部门资产负债结构</a:t>
            </a: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p:sp>
        <p:nvSpPr>
          <p:cNvPr id="5" name="Rectangle 4" descr="浅色上对角线">
            <a:extLst>
              <a:ext uri="{FF2B5EF4-FFF2-40B4-BE49-F238E27FC236}">
                <a16:creationId xmlns:a16="http://schemas.microsoft.com/office/drawing/2014/main" id="{A5F5D363-BF97-51AC-E9EE-A660E310591B}"/>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二、中国金融结构统计分析</a:t>
            </a:r>
          </a:p>
        </p:txBody>
      </p:sp>
      <p:graphicFrame>
        <p:nvGraphicFramePr>
          <p:cNvPr id="3" name="表格 2">
            <a:extLst>
              <a:ext uri="{FF2B5EF4-FFF2-40B4-BE49-F238E27FC236}">
                <a16:creationId xmlns:a16="http://schemas.microsoft.com/office/drawing/2014/main" id="{AEEAD0C0-40A6-F7CD-AC6F-D0C121A3F2F9}"/>
              </a:ext>
            </a:extLst>
          </p:cNvPr>
          <p:cNvGraphicFramePr>
            <a:graphicFrameLocks noGrp="1"/>
          </p:cNvGraphicFramePr>
          <p:nvPr>
            <p:extLst>
              <p:ext uri="{D42A27DB-BD31-4B8C-83A1-F6EECF244321}">
                <p14:modId xmlns:p14="http://schemas.microsoft.com/office/powerpoint/2010/main" val="568045599"/>
              </p:ext>
            </p:extLst>
          </p:nvPr>
        </p:nvGraphicFramePr>
        <p:xfrm>
          <a:off x="815458" y="1697778"/>
          <a:ext cx="8658741" cy="4663440"/>
        </p:xfrm>
        <a:graphic>
          <a:graphicData uri="http://schemas.openxmlformats.org/drawingml/2006/table">
            <a:tbl>
              <a:tblPr>
                <a:tableStyleId>{5C22544A-7EE6-4342-B048-85BDC9FD1C3A}</a:tableStyleId>
              </a:tblPr>
              <a:tblGrid>
                <a:gridCol w="1860837">
                  <a:extLst>
                    <a:ext uri="{9D8B030D-6E8A-4147-A177-3AD203B41FA5}">
                      <a16:colId xmlns:a16="http://schemas.microsoft.com/office/drawing/2014/main" val="2700293676"/>
                    </a:ext>
                  </a:extLst>
                </a:gridCol>
                <a:gridCol w="849351">
                  <a:extLst>
                    <a:ext uri="{9D8B030D-6E8A-4147-A177-3AD203B41FA5}">
                      <a16:colId xmlns:a16="http://schemas.microsoft.com/office/drawing/2014/main" val="3343661595"/>
                    </a:ext>
                  </a:extLst>
                </a:gridCol>
                <a:gridCol w="849351">
                  <a:extLst>
                    <a:ext uri="{9D8B030D-6E8A-4147-A177-3AD203B41FA5}">
                      <a16:colId xmlns:a16="http://schemas.microsoft.com/office/drawing/2014/main" val="3152799747"/>
                    </a:ext>
                  </a:extLst>
                </a:gridCol>
                <a:gridCol w="850383">
                  <a:extLst>
                    <a:ext uri="{9D8B030D-6E8A-4147-A177-3AD203B41FA5}">
                      <a16:colId xmlns:a16="http://schemas.microsoft.com/office/drawing/2014/main" val="1262089700"/>
                    </a:ext>
                  </a:extLst>
                </a:gridCol>
                <a:gridCol w="849351">
                  <a:extLst>
                    <a:ext uri="{9D8B030D-6E8A-4147-A177-3AD203B41FA5}">
                      <a16:colId xmlns:a16="http://schemas.microsoft.com/office/drawing/2014/main" val="2024471256"/>
                    </a:ext>
                  </a:extLst>
                </a:gridCol>
                <a:gridCol w="849351">
                  <a:extLst>
                    <a:ext uri="{9D8B030D-6E8A-4147-A177-3AD203B41FA5}">
                      <a16:colId xmlns:a16="http://schemas.microsoft.com/office/drawing/2014/main" val="4128491526"/>
                    </a:ext>
                  </a:extLst>
                </a:gridCol>
                <a:gridCol w="850383">
                  <a:extLst>
                    <a:ext uri="{9D8B030D-6E8A-4147-A177-3AD203B41FA5}">
                      <a16:colId xmlns:a16="http://schemas.microsoft.com/office/drawing/2014/main" val="3036328901"/>
                    </a:ext>
                  </a:extLst>
                </a:gridCol>
                <a:gridCol w="849351">
                  <a:extLst>
                    <a:ext uri="{9D8B030D-6E8A-4147-A177-3AD203B41FA5}">
                      <a16:colId xmlns:a16="http://schemas.microsoft.com/office/drawing/2014/main" val="4096961622"/>
                    </a:ext>
                  </a:extLst>
                </a:gridCol>
                <a:gridCol w="850383">
                  <a:extLst>
                    <a:ext uri="{9D8B030D-6E8A-4147-A177-3AD203B41FA5}">
                      <a16:colId xmlns:a16="http://schemas.microsoft.com/office/drawing/2014/main" val="2613755904"/>
                    </a:ext>
                  </a:extLst>
                </a:gridCol>
              </a:tblGrid>
              <a:tr h="241128">
                <a:tc>
                  <a:txBody>
                    <a:bodyPr/>
                    <a:lstStyle/>
                    <a:p>
                      <a:pPr marL="0" marR="200025" algn="ctr">
                        <a:buNone/>
                      </a:pPr>
                      <a:r>
                        <a:rPr lang="zh-CN" altLang="en-US" sz="1200" kern="100" dirty="0">
                          <a:effectLst/>
                        </a:rPr>
                        <a:t>年份   </a:t>
                      </a:r>
                      <a:endParaRPr lang="zh-CN" altLang="en-US" sz="1200" kern="100" dirty="0">
                        <a:effectLst/>
                        <a:latin typeface="Times New Roman" panose="02020603050405020304" pitchFamily="18" charset="0"/>
                      </a:endParaRPr>
                    </a:p>
                  </a:txBody>
                  <a:tcPr marL="68580" marR="68580" anchor="ctr"/>
                </a:tc>
                <a:tc gridSpan="4">
                  <a:txBody>
                    <a:bodyPr/>
                    <a:lstStyle/>
                    <a:p>
                      <a:pPr marL="0" marR="0" algn="ctr">
                        <a:buNone/>
                      </a:pPr>
                      <a:r>
                        <a:rPr lang="en-US" altLang="zh-CN" sz="1200" kern="100" dirty="0">
                          <a:effectLst/>
                        </a:rPr>
                        <a:t>1995</a:t>
                      </a:r>
                      <a:endParaRPr lang="zh-CN" altLang="en-US" sz="1200" kern="100" dirty="0">
                        <a:effectLst/>
                        <a:latin typeface="Times New Roman" panose="02020603050405020304" pitchFamily="18" charset="0"/>
                      </a:endParaRPr>
                    </a:p>
                  </a:txBody>
                  <a:tcPr marL="68580" marR="6858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gridSpan="4">
                  <a:txBody>
                    <a:bodyPr/>
                    <a:lstStyle/>
                    <a:p>
                      <a:pPr marL="0" marR="0" algn="ctr">
                        <a:buNone/>
                      </a:pPr>
                      <a:r>
                        <a:rPr lang="en-US" altLang="zh-CN" sz="1200" kern="100" dirty="0">
                          <a:effectLst/>
                        </a:rPr>
                        <a:t>2018</a:t>
                      </a:r>
                      <a:endParaRPr lang="zh-CN" altLang="en-US" sz="1200" kern="100" dirty="0">
                        <a:effectLst/>
                        <a:latin typeface="Times New Roman" panose="02020603050405020304" pitchFamily="18" charset="0"/>
                      </a:endParaRPr>
                    </a:p>
                  </a:txBody>
                  <a:tcPr marL="68580" marR="68580"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3163307189"/>
                  </a:ext>
                </a:extLst>
              </a:tr>
              <a:tr h="241128">
                <a:tc>
                  <a:txBody>
                    <a:bodyPr/>
                    <a:lstStyle/>
                    <a:p>
                      <a:pPr marL="0" marR="0" algn="ctr">
                        <a:buNone/>
                      </a:pPr>
                      <a:r>
                        <a:rPr lang="zh-CN" altLang="en-US" sz="1200" kern="100" dirty="0">
                          <a:effectLst/>
                        </a:rPr>
                        <a:t>项目</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zh-CN" altLang="en-US" sz="1200" kern="100">
                          <a:effectLst/>
                        </a:rPr>
                        <a:t>资产</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zh-CN" altLang="en-US" sz="1200" kern="100">
                          <a:effectLst/>
                        </a:rPr>
                        <a:t>占比</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zh-CN" altLang="en-US" sz="1200" kern="100" dirty="0">
                          <a:effectLst/>
                        </a:rPr>
                        <a:t>负债</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zh-CN" altLang="en-US" sz="1200" kern="100">
                          <a:effectLst/>
                        </a:rPr>
                        <a:t>占比</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zh-CN" altLang="en-US" sz="1200" kern="100">
                          <a:effectLst/>
                        </a:rPr>
                        <a:t>资产</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zh-CN" altLang="en-US" sz="1200" kern="100">
                          <a:effectLst/>
                        </a:rPr>
                        <a:t>占比</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zh-CN" altLang="en-US" sz="1200" kern="100">
                          <a:effectLst/>
                        </a:rPr>
                        <a:t>负债</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zh-CN" altLang="en-US" sz="1200" kern="100">
                          <a:effectLst/>
                        </a:rPr>
                        <a:t>占比</a:t>
                      </a:r>
                      <a:endParaRPr lang="zh-CN" altLang="en-US" sz="12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3372483162"/>
                  </a:ext>
                </a:extLst>
              </a:tr>
              <a:tr h="241128">
                <a:tc>
                  <a:txBody>
                    <a:bodyPr/>
                    <a:lstStyle/>
                    <a:p>
                      <a:pPr marL="0" marR="0" indent="66675" algn="just">
                        <a:buNone/>
                      </a:pPr>
                      <a:r>
                        <a:rPr lang="zh-CN" altLang="en-US" sz="1200" kern="100" dirty="0">
                          <a:effectLst/>
                        </a:rPr>
                        <a:t>合计</a:t>
                      </a:r>
                      <a:endParaRPr lang="zh-CN" altLang="en-US" sz="1200" kern="100" dirty="0">
                        <a:effectLst/>
                        <a:latin typeface="Times New Roman" panose="02020603050405020304" pitchFamily="18" charset="0"/>
                      </a:endParaRPr>
                    </a:p>
                  </a:txBody>
                  <a:tcPr marL="68580" marR="68580" anchor="b"/>
                </a:tc>
                <a:tc>
                  <a:txBody>
                    <a:bodyPr/>
                    <a:lstStyle/>
                    <a:p>
                      <a:pPr marL="0" marR="0" algn="ctr">
                        <a:buNone/>
                      </a:pPr>
                      <a:r>
                        <a:rPr lang="en-US" altLang="zh-CN" sz="1200" kern="100" dirty="0">
                          <a:effectLst/>
                        </a:rPr>
                        <a:t>10.43</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100</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10.50</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100</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374.40</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100</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384.40</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100</a:t>
                      </a:r>
                      <a:endParaRPr lang="zh-CN" altLang="en-US" sz="12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1702065714"/>
                  </a:ext>
                </a:extLst>
              </a:tr>
              <a:tr h="241128">
                <a:tc>
                  <a:txBody>
                    <a:bodyPr/>
                    <a:lstStyle/>
                    <a:p>
                      <a:pPr marL="0" marR="0" indent="200025" algn="just">
                        <a:buNone/>
                      </a:pPr>
                      <a:r>
                        <a:rPr lang="en-US" altLang="zh-CN" sz="1200" kern="100" dirty="0">
                          <a:effectLst/>
                        </a:rPr>
                        <a:t>1</a:t>
                      </a:r>
                      <a:r>
                        <a:rPr lang="zh-CN" altLang="en-US" sz="1200" kern="100" dirty="0">
                          <a:effectLst/>
                        </a:rPr>
                        <a:t>通货</a:t>
                      </a:r>
                      <a:endParaRPr lang="zh-CN" altLang="en-US" sz="1200" kern="100" dirty="0">
                        <a:effectLst/>
                        <a:latin typeface="Times New Roman" panose="02020603050405020304" pitchFamily="18" charset="0"/>
                      </a:endParaRPr>
                    </a:p>
                  </a:txBody>
                  <a:tcPr marL="68580" marR="68580" anchor="b"/>
                </a:tc>
                <a:tc>
                  <a:txBody>
                    <a:bodyPr/>
                    <a:lstStyle/>
                    <a:p>
                      <a:pPr marL="0" marR="0" algn="ctr">
                        <a:buNone/>
                      </a:pPr>
                      <a:r>
                        <a:rPr lang="zh-CN" altLang="en-US" sz="1200" kern="100" dirty="0">
                          <a:effectLst/>
                        </a:rPr>
                        <a:t> </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zh-CN" altLang="en-US" sz="1200" kern="100" dirty="0">
                          <a:effectLst/>
                        </a:rPr>
                        <a:t> </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0.79</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7.5</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7.30</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1.9</a:t>
                      </a:r>
                      <a:endParaRPr lang="zh-CN" altLang="en-US" sz="12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4718406"/>
                  </a:ext>
                </a:extLst>
              </a:tr>
              <a:tr h="241128">
                <a:tc>
                  <a:txBody>
                    <a:bodyPr/>
                    <a:lstStyle/>
                    <a:p>
                      <a:pPr marL="0" marR="0" indent="200025" algn="just">
                        <a:buNone/>
                      </a:pPr>
                      <a:r>
                        <a:rPr lang="en-US" altLang="zh-CN" sz="1200" kern="100" dirty="0">
                          <a:effectLst/>
                        </a:rPr>
                        <a:t>2</a:t>
                      </a:r>
                      <a:r>
                        <a:rPr lang="zh-CN" altLang="en-US" sz="1200" kern="100" dirty="0">
                          <a:effectLst/>
                        </a:rPr>
                        <a:t>存款</a:t>
                      </a:r>
                      <a:endParaRPr lang="zh-CN" altLang="en-US" sz="1200" kern="100" dirty="0">
                        <a:effectLst/>
                        <a:latin typeface="Times New Roman" panose="02020603050405020304" pitchFamily="18" charset="0"/>
                      </a:endParaRPr>
                    </a:p>
                  </a:txBody>
                  <a:tcPr marL="68580" marR="68580" anchor="b"/>
                </a:tc>
                <a:tc>
                  <a:txBody>
                    <a:bodyPr/>
                    <a:lstStyle/>
                    <a:p>
                      <a:pPr marL="0" marR="0" algn="ctr">
                        <a:buNone/>
                      </a:pPr>
                      <a:r>
                        <a:rPr lang="en-US" altLang="zh-CN" sz="1200" kern="100">
                          <a:effectLst/>
                        </a:rPr>
                        <a:t>0.08</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0.8</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6.02</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57.3</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13.22</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3.5</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191.43</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49.8</a:t>
                      </a:r>
                      <a:endParaRPr lang="zh-CN" altLang="en-US" sz="12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1781306222"/>
                  </a:ext>
                </a:extLst>
              </a:tr>
              <a:tr h="241128">
                <a:tc>
                  <a:txBody>
                    <a:bodyPr/>
                    <a:lstStyle/>
                    <a:p>
                      <a:pPr marL="0" marR="0" indent="200025" algn="just">
                        <a:buNone/>
                      </a:pPr>
                      <a:r>
                        <a:rPr lang="en-US" altLang="zh-CN" sz="1200" kern="100" dirty="0">
                          <a:effectLst/>
                        </a:rPr>
                        <a:t>3</a:t>
                      </a:r>
                      <a:r>
                        <a:rPr lang="zh-CN" altLang="en-US" sz="1200" kern="100" dirty="0">
                          <a:effectLst/>
                        </a:rPr>
                        <a:t>贷款</a:t>
                      </a:r>
                      <a:endParaRPr lang="zh-CN" altLang="en-US" sz="1200" kern="100" dirty="0">
                        <a:effectLst/>
                        <a:latin typeface="Times New Roman" panose="02020603050405020304" pitchFamily="18" charset="0"/>
                      </a:endParaRPr>
                    </a:p>
                  </a:txBody>
                  <a:tcPr marL="68580" marR="68580" anchor="b"/>
                </a:tc>
                <a:tc>
                  <a:txBody>
                    <a:bodyPr/>
                    <a:lstStyle/>
                    <a:p>
                      <a:pPr marL="0" marR="0" algn="ctr">
                        <a:buNone/>
                      </a:pPr>
                      <a:r>
                        <a:rPr lang="en-US" altLang="zh-CN" sz="1200" kern="100">
                          <a:effectLst/>
                        </a:rPr>
                        <a:t>5.86</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56.1</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zh-CN" altLang="en-US" sz="1200" kern="100" dirty="0">
                          <a:effectLst/>
                        </a:rPr>
                        <a:t> </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165.60</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44.2</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3.84</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1.0</a:t>
                      </a:r>
                      <a:endParaRPr lang="zh-CN" altLang="en-US" sz="12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22865623"/>
                  </a:ext>
                </a:extLst>
              </a:tr>
              <a:tr h="241128">
                <a:tc>
                  <a:txBody>
                    <a:bodyPr/>
                    <a:lstStyle/>
                    <a:p>
                      <a:pPr marL="0" marR="0" indent="200025" algn="just">
                        <a:buNone/>
                      </a:pPr>
                      <a:r>
                        <a:rPr lang="en-US" altLang="zh-CN" sz="1200" kern="100" dirty="0">
                          <a:effectLst/>
                        </a:rPr>
                        <a:t>4</a:t>
                      </a:r>
                      <a:r>
                        <a:rPr lang="zh-CN" altLang="en-US" sz="1200" kern="100" dirty="0">
                          <a:effectLst/>
                        </a:rPr>
                        <a:t>保险准备金</a:t>
                      </a:r>
                      <a:endParaRPr lang="zh-CN" altLang="en-US" sz="1200" kern="100" dirty="0">
                        <a:effectLst/>
                        <a:latin typeface="Times New Roman" panose="02020603050405020304" pitchFamily="18" charset="0"/>
                      </a:endParaRPr>
                    </a:p>
                  </a:txBody>
                  <a:tcPr marL="68580" marR="68580" anchor="b"/>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0.08</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0.8</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zh-CN" altLang="en-US" sz="1200" kern="100" dirty="0">
                          <a:effectLst/>
                        </a:rPr>
                        <a:t> </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10.19</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2.7</a:t>
                      </a:r>
                      <a:endParaRPr lang="zh-CN" altLang="en-US" sz="12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1128512058"/>
                  </a:ext>
                </a:extLst>
              </a:tr>
              <a:tr h="241128">
                <a:tc>
                  <a:txBody>
                    <a:bodyPr/>
                    <a:lstStyle/>
                    <a:p>
                      <a:pPr marL="0" marR="0" indent="200025" algn="just">
                        <a:buNone/>
                      </a:pPr>
                      <a:r>
                        <a:rPr lang="en-US" altLang="zh-CN" sz="1200" kern="100" dirty="0">
                          <a:effectLst/>
                        </a:rPr>
                        <a:t>5</a:t>
                      </a:r>
                      <a:r>
                        <a:rPr lang="zh-CN" altLang="en-US" sz="1200" kern="100" dirty="0">
                          <a:effectLst/>
                        </a:rPr>
                        <a:t>准备金</a:t>
                      </a:r>
                      <a:endParaRPr lang="zh-CN" altLang="en-US" sz="1200" kern="100" dirty="0">
                        <a:effectLst/>
                        <a:latin typeface="Times New Roman" panose="02020603050405020304" pitchFamily="18" charset="0"/>
                      </a:endParaRPr>
                    </a:p>
                  </a:txBody>
                  <a:tcPr marL="68580" marR="68580" anchor="b"/>
                </a:tc>
                <a:tc>
                  <a:txBody>
                    <a:bodyPr/>
                    <a:lstStyle/>
                    <a:p>
                      <a:pPr marL="0" marR="0" algn="ctr">
                        <a:buNone/>
                      </a:pPr>
                      <a:r>
                        <a:rPr lang="en-US" altLang="zh-CN" sz="1200" kern="100">
                          <a:effectLst/>
                        </a:rPr>
                        <a:t>1.13</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10.8</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1.12</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10.7</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23.81</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6.4</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23.95</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6.2</a:t>
                      </a:r>
                      <a:endParaRPr lang="zh-CN" altLang="en-US" sz="12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2483473915"/>
                  </a:ext>
                </a:extLst>
              </a:tr>
              <a:tr h="241128">
                <a:tc>
                  <a:txBody>
                    <a:bodyPr/>
                    <a:lstStyle/>
                    <a:p>
                      <a:pPr marL="0" marR="0" indent="200025" algn="just">
                        <a:buNone/>
                      </a:pPr>
                      <a:r>
                        <a:rPr lang="en-US" altLang="zh-CN" sz="1200" kern="100" dirty="0">
                          <a:effectLst/>
                        </a:rPr>
                        <a:t>6</a:t>
                      </a:r>
                      <a:r>
                        <a:rPr lang="zh-CN" altLang="en-US" sz="1200" kern="100" dirty="0">
                          <a:effectLst/>
                        </a:rPr>
                        <a:t>证券</a:t>
                      </a:r>
                      <a:endParaRPr lang="zh-CN" altLang="en-US" sz="1200" kern="100" dirty="0">
                        <a:effectLst/>
                        <a:latin typeface="Times New Roman" panose="02020603050405020304" pitchFamily="18" charset="0"/>
                      </a:endParaRPr>
                    </a:p>
                  </a:txBody>
                  <a:tcPr marL="68580" marR="68580" anchor="b"/>
                </a:tc>
                <a:tc>
                  <a:txBody>
                    <a:bodyPr/>
                    <a:lstStyle/>
                    <a:p>
                      <a:pPr marL="0" marR="0" algn="ctr">
                        <a:buNone/>
                      </a:pPr>
                      <a:r>
                        <a:rPr lang="en-US" altLang="zh-CN" sz="1200" kern="100">
                          <a:effectLst/>
                        </a:rPr>
                        <a:t>0.32</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3.1</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0.18</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1.7</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89.63</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23.9</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43.05</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11.2</a:t>
                      </a:r>
                      <a:endParaRPr lang="zh-CN" altLang="en-US" sz="12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3832495763"/>
                  </a:ext>
                </a:extLst>
              </a:tr>
              <a:tr h="241128">
                <a:tc>
                  <a:txBody>
                    <a:bodyPr/>
                    <a:lstStyle/>
                    <a:p>
                      <a:pPr marL="0" marR="0" indent="333375" algn="just">
                        <a:buNone/>
                      </a:pPr>
                      <a:r>
                        <a:rPr lang="en-US" sz="1200" kern="100" dirty="0" err="1">
                          <a:effectLst/>
                        </a:rPr>
                        <a:t>6a</a:t>
                      </a:r>
                      <a:r>
                        <a:rPr lang="zh-CN" altLang="en-US" sz="1200" kern="100" dirty="0">
                          <a:effectLst/>
                        </a:rPr>
                        <a:t>债券</a:t>
                      </a:r>
                      <a:endParaRPr lang="zh-CN" altLang="en-US" sz="1200" kern="100" dirty="0">
                        <a:effectLst/>
                        <a:latin typeface="Times New Roman" panose="02020603050405020304" pitchFamily="18" charset="0"/>
                      </a:endParaRPr>
                    </a:p>
                  </a:txBody>
                  <a:tcPr marL="68580" marR="68580" anchor="b"/>
                </a:tc>
                <a:tc>
                  <a:txBody>
                    <a:bodyPr/>
                    <a:lstStyle/>
                    <a:p>
                      <a:pPr marL="0" marR="0" algn="ctr">
                        <a:buNone/>
                      </a:pPr>
                      <a:r>
                        <a:rPr lang="en-US" altLang="zh-CN" sz="1200" kern="100">
                          <a:effectLst/>
                        </a:rPr>
                        <a:t>0.32</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3.1</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0.18</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1.7</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82.52</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22.0</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32.10</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8.4</a:t>
                      </a:r>
                      <a:endParaRPr lang="zh-CN" altLang="en-US" sz="12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2881403149"/>
                  </a:ext>
                </a:extLst>
              </a:tr>
              <a:tr h="241128">
                <a:tc>
                  <a:txBody>
                    <a:bodyPr/>
                    <a:lstStyle/>
                    <a:p>
                      <a:pPr marL="0" marR="0" indent="333375" algn="just">
                        <a:buNone/>
                      </a:pPr>
                      <a:r>
                        <a:rPr lang="en-US" sz="1200" kern="100" dirty="0" err="1">
                          <a:effectLst/>
                        </a:rPr>
                        <a:t>6b</a:t>
                      </a:r>
                      <a:r>
                        <a:rPr lang="zh-CN" altLang="en-US" sz="1200" kern="100" dirty="0">
                          <a:effectLst/>
                        </a:rPr>
                        <a:t>股票</a:t>
                      </a:r>
                      <a:endParaRPr lang="zh-CN" altLang="en-US" sz="1200" kern="100" dirty="0">
                        <a:effectLst/>
                        <a:latin typeface="Times New Roman" panose="02020603050405020304" pitchFamily="18" charset="0"/>
                      </a:endParaRPr>
                    </a:p>
                  </a:txBody>
                  <a:tcPr marL="68580" marR="68580" anchor="b"/>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zh-CN" altLang="en-US" sz="1200" kern="100" dirty="0">
                          <a:effectLst/>
                        </a:rPr>
                        <a:t> </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7.11</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1.9</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10.99</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2.9</a:t>
                      </a:r>
                      <a:endParaRPr lang="zh-CN" altLang="en-US" sz="12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2403513451"/>
                  </a:ext>
                </a:extLst>
              </a:tr>
              <a:tr h="241128">
                <a:tc>
                  <a:txBody>
                    <a:bodyPr/>
                    <a:lstStyle/>
                    <a:p>
                      <a:pPr marL="0" marR="0" indent="200025" algn="just">
                        <a:buNone/>
                      </a:pPr>
                      <a:r>
                        <a:rPr lang="en-US" altLang="zh-CN" sz="1200" kern="100" dirty="0">
                          <a:effectLst/>
                        </a:rPr>
                        <a:t>7</a:t>
                      </a:r>
                      <a:r>
                        <a:rPr lang="zh-CN" altLang="en-US" sz="1200" kern="100" dirty="0">
                          <a:effectLst/>
                        </a:rPr>
                        <a:t>特定目的载体</a:t>
                      </a:r>
                      <a:endParaRPr lang="zh-CN" altLang="en-US" sz="1200" kern="100" dirty="0">
                        <a:effectLst/>
                        <a:latin typeface="Times New Roman" panose="02020603050405020304" pitchFamily="18" charset="0"/>
                      </a:endParaRPr>
                    </a:p>
                  </a:txBody>
                  <a:tcPr marL="68580" marR="68580" anchor="b"/>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11.76</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3.1</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54.12</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14.1</a:t>
                      </a:r>
                      <a:endParaRPr lang="zh-CN" altLang="en-US" sz="12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560381837"/>
                  </a:ext>
                </a:extLst>
              </a:tr>
              <a:tr h="241128">
                <a:tc>
                  <a:txBody>
                    <a:bodyPr/>
                    <a:lstStyle/>
                    <a:p>
                      <a:pPr marL="0" marR="0" indent="200025" algn="just">
                        <a:buNone/>
                      </a:pPr>
                      <a:r>
                        <a:rPr lang="en-US" altLang="zh-CN" sz="1200" kern="100" dirty="0">
                          <a:effectLst/>
                        </a:rPr>
                        <a:t>8</a:t>
                      </a:r>
                      <a:r>
                        <a:rPr lang="zh-CN" altLang="en-US" sz="1200" kern="100" dirty="0">
                          <a:effectLst/>
                        </a:rPr>
                        <a:t>中央银行贷款</a:t>
                      </a:r>
                      <a:endParaRPr lang="zh-CN" altLang="en-US" sz="1200" kern="100" dirty="0">
                        <a:effectLst/>
                        <a:latin typeface="Times New Roman" panose="02020603050405020304" pitchFamily="18" charset="0"/>
                      </a:endParaRPr>
                    </a:p>
                  </a:txBody>
                  <a:tcPr marL="68580" marR="68580" anchor="b"/>
                </a:tc>
                <a:tc>
                  <a:txBody>
                    <a:bodyPr/>
                    <a:lstStyle/>
                    <a:p>
                      <a:pPr marL="0" marR="0" algn="ctr">
                        <a:buNone/>
                      </a:pPr>
                      <a:r>
                        <a:rPr lang="en-US" altLang="zh-CN" sz="1200" kern="100">
                          <a:effectLst/>
                        </a:rPr>
                        <a:t>1.16</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11.1</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1.17</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11.1</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10.37</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2.8</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10.38</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2.7</a:t>
                      </a:r>
                      <a:endParaRPr lang="zh-CN" altLang="en-US" sz="12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563139467"/>
                  </a:ext>
                </a:extLst>
              </a:tr>
              <a:tr h="241128">
                <a:tc>
                  <a:txBody>
                    <a:bodyPr/>
                    <a:lstStyle/>
                    <a:p>
                      <a:pPr marL="0" marR="0" indent="200025" algn="just">
                        <a:buNone/>
                      </a:pPr>
                      <a:r>
                        <a:rPr lang="en-US" altLang="zh-CN" sz="1200" kern="100" dirty="0">
                          <a:effectLst/>
                        </a:rPr>
                        <a:t>9</a:t>
                      </a:r>
                      <a:r>
                        <a:rPr lang="zh-CN" altLang="en-US" sz="1200" kern="100" dirty="0">
                          <a:effectLst/>
                        </a:rPr>
                        <a:t>其他</a:t>
                      </a:r>
                      <a:endParaRPr lang="zh-CN" altLang="en-US" sz="1200" kern="100" dirty="0">
                        <a:effectLst/>
                        <a:latin typeface="Times New Roman" panose="02020603050405020304" pitchFamily="18" charset="0"/>
                      </a:endParaRPr>
                    </a:p>
                  </a:txBody>
                  <a:tcPr marL="68580" marR="68580" anchor="b"/>
                </a:tc>
                <a:tc>
                  <a:txBody>
                    <a:bodyPr/>
                    <a:lstStyle/>
                    <a:p>
                      <a:pPr marL="0" marR="0" algn="ctr">
                        <a:buNone/>
                      </a:pPr>
                      <a:r>
                        <a:rPr lang="en-US" altLang="zh-CN" sz="1200" kern="100">
                          <a:effectLst/>
                        </a:rPr>
                        <a:t>1.13</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10.8</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1.11</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10.6</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37.44</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10.0</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39.13</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10.2</a:t>
                      </a:r>
                      <a:endParaRPr lang="zh-CN" altLang="en-US" sz="1200" kern="100">
                        <a:effectLst/>
                        <a:latin typeface="Times New Roman" panose="02020603050405020304" pitchFamily="18" charset="0"/>
                      </a:endParaRPr>
                    </a:p>
                  </a:txBody>
                  <a:tcPr marL="68580" marR="68580" anchor="ctr"/>
                </a:tc>
                <a:extLst>
                  <a:ext uri="{0D108BD9-81ED-4DB2-BD59-A6C34878D82A}">
                    <a16:rowId xmlns:a16="http://schemas.microsoft.com/office/drawing/2014/main" val="2915466836"/>
                  </a:ext>
                </a:extLst>
              </a:tr>
              <a:tr h="241128">
                <a:tc>
                  <a:txBody>
                    <a:bodyPr/>
                    <a:lstStyle/>
                    <a:p>
                      <a:pPr marL="0" marR="0" indent="200025" algn="just">
                        <a:buNone/>
                      </a:pPr>
                      <a:r>
                        <a:rPr lang="en-US" altLang="zh-CN" sz="1200" kern="100" dirty="0">
                          <a:effectLst/>
                        </a:rPr>
                        <a:t>10</a:t>
                      </a:r>
                      <a:r>
                        <a:rPr lang="zh-CN" altLang="en-US" sz="1200" kern="100" dirty="0">
                          <a:effectLst/>
                        </a:rPr>
                        <a:t>直接投资</a:t>
                      </a:r>
                      <a:endParaRPr lang="zh-CN" altLang="en-US" sz="1200" kern="100" dirty="0">
                        <a:effectLst/>
                        <a:latin typeface="Times New Roman" panose="02020603050405020304" pitchFamily="18" charset="0"/>
                      </a:endParaRPr>
                    </a:p>
                  </a:txBody>
                  <a:tcPr marL="68580" marR="68580" anchor="b"/>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zh-CN" altLang="en-US" sz="1200" kern="100" dirty="0">
                          <a:effectLst/>
                        </a:rPr>
                        <a:t> </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zh-CN" altLang="en-US" sz="1200" kern="100" dirty="0">
                          <a:effectLst/>
                        </a:rPr>
                        <a:t> </a:t>
                      </a:r>
                      <a:endParaRPr lang="zh-CN" altLang="en-US" sz="1200" kern="100" dirty="0">
                        <a:effectLst/>
                        <a:latin typeface="Times New Roman" panose="02020603050405020304" pitchFamily="18" charset="0"/>
                      </a:endParaRPr>
                    </a:p>
                  </a:txBody>
                  <a:tcPr marL="68580" marR="68580" anchor="ctr"/>
                </a:tc>
                <a:extLst>
                  <a:ext uri="{0D108BD9-81ED-4DB2-BD59-A6C34878D82A}">
                    <a16:rowId xmlns:a16="http://schemas.microsoft.com/office/drawing/2014/main" val="2839002650"/>
                  </a:ext>
                </a:extLst>
              </a:tr>
              <a:tr h="241128">
                <a:tc>
                  <a:txBody>
                    <a:bodyPr/>
                    <a:lstStyle/>
                    <a:p>
                      <a:pPr marL="0" marR="0" indent="200025" algn="just">
                        <a:buNone/>
                      </a:pPr>
                      <a:r>
                        <a:rPr lang="en-US" altLang="zh-CN" sz="1200" kern="100" dirty="0">
                          <a:effectLst/>
                        </a:rPr>
                        <a:t>11</a:t>
                      </a:r>
                      <a:r>
                        <a:rPr lang="zh-CN" altLang="en-US" sz="1200" kern="100" dirty="0">
                          <a:effectLst/>
                        </a:rPr>
                        <a:t>其他国外债权债务</a:t>
                      </a:r>
                      <a:endParaRPr lang="zh-CN" altLang="en-US" sz="1200" kern="100" dirty="0">
                        <a:effectLst/>
                        <a:latin typeface="Times New Roman" panose="02020603050405020304" pitchFamily="18" charset="0"/>
                      </a:endParaRPr>
                    </a:p>
                  </a:txBody>
                  <a:tcPr marL="68580" marR="68580" anchor="b"/>
                </a:tc>
                <a:tc>
                  <a:txBody>
                    <a:bodyPr/>
                    <a:lstStyle/>
                    <a:p>
                      <a:pPr marL="0" marR="0" algn="ctr">
                        <a:buNone/>
                      </a:pPr>
                      <a:r>
                        <a:rPr lang="en-US" altLang="zh-CN" sz="1200" kern="100">
                          <a:effectLst/>
                        </a:rPr>
                        <a:t>0.08</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0.8</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0.03</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0.3</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0.82</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0.2</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1.00</a:t>
                      </a:r>
                      <a:endParaRPr lang="zh-CN" altLang="en-US" sz="1200" kern="100" dirty="0">
                        <a:effectLst/>
                        <a:latin typeface="Times New Roman" panose="02020603050405020304" pitchFamily="18" charset="0"/>
                      </a:endParaRPr>
                    </a:p>
                  </a:txBody>
                  <a:tcPr marL="68580" marR="68580" anchor="ctr"/>
                </a:tc>
                <a:tc>
                  <a:txBody>
                    <a:bodyPr/>
                    <a:lstStyle/>
                    <a:p>
                      <a:pPr marL="0" marR="0" algn="ctr">
                        <a:buNone/>
                      </a:pPr>
                      <a:r>
                        <a:rPr lang="en-US" altLang="zh-CN" sz="1200" kern="100" dirty="0">
                          <a:effectLst/>
                        </a:rPr>
                        <a:t>0.3</a:t>
                      </a:r>
                      <a:endParaRPr lang="zh-CN" altLang="en-US" sz="1200" kern="100" dirty="0">
                        <a:effectLst/>
                        <a:latin typeface="Times New Roman" panose="02020603050405020304" pitchFamily="18" charset="0"/>
                      </a:endParaRPr>
                    </a:p>
                  </a:txBody>
                  <a:tcPr marL="68580" marR="68580" anchor="ctr"/>
                </a:tc>
                <a:extLst>
                  <a:ext uri="{0D108BD9-81ED-4DB2-BD59-A6C34878D82A}">
                    <a16:rowId xmlns:a16="http://schemas.microsoft.com/office/drawing/2014/main" val="1009588934"/>
                  </a:ext>
                </a:extLst>
              </a:tr>
              <a:tr h="241128">
                <a:tc>
                  <a:txBody>
                    <a:bodyPr/>
                    <a:lstStyle/>
                    <a:p>
                      <a:pPr marL="0" marR="0" indent="200025" algn="just">
                        <a:buNone/>
                      </a:pPr>
                      <a:r>
                        <a:rPr lang="en-US" altLang="zh-CN" sz="1200" kern="100" dirty="0">
                          <a:effectLst/>
                        </a:rPr>
                        <a:t>12</a:t>
                      </a:r>
                      <a:r>
                        <a:rPr lang="zh-CN" altLang="en-US" sz="1200" kern="100" dirty="0">
                          <a:effectLst/>
                        </a:rPr>
                        <a:t>国际储备资产</a:t>
                      </a:r>
                      <a:endParaRPr lang="zh-CN" altLang="en-US" sz="1200" kern="100" dirty="0">
                        <a:effectLst/>
                        <a:latin typeface="Times New Roman" panose="02020603050405020304" pitchFamily="18" charset="0"/>
                      </a:endParaRPr>
                    </a:p>
                  </a:txBody>
                  <a:tcPr marL="68580" marR="68580" anchor="b"/>
                </a:tc>
                <a:tc>
                  <a:txBody>
                    <a:bodyPr/>
                    <a:lstStyle/>
                    <a:p>
                      <a:pPr marL="0" marR="0" algn="ctr">
                        <a:buNone/>
                      </a:pPr>
                      <a:r>
                        <a:rPr lang="en-US" altLang="zh-CN" sz="1200" kern="100">
                          <a:effectLst/>
                        </a:rPr>
                        <a:t>0.67</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6.4</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21.72</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en-US" altLang="zh-CN" sz="1200" kern="100">
                          <a:effectLst/>
                        </a:rPr>
                        <a:t>5.8</a:t>
                      </a:r>
                      <a:endParaRPr lang="zh-CN" altLang="en-US" sz="1200" kern="100">
                        <a:effectLst/>
                        <a:latin typeface="Times New Roman" panose="02020603050405020304" pitchFamily="18" charset="0"/>
                      </a:endParaRPr>
                    </a:p>
                  </a:txBody>
                  <a:tcPr marL="68580" marR="68580"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68580" marR="68580" anchor="ctr"/>
                </a:tc>
                <a:tc>
                  <a:txBody>
                    <a:bodyPr/>
                    <a:lstStyle/>
                    <a:p>
                      <a:pPr algn="ctr">
                        <a:buNone/>
                      </a:pPr>
                      <a:endParaRPr lang="zh-CN" altLang="en-US" sz="1200" dirty="0">
                        <a:effectLst/>
                        <a:latin typeface="Times New Roman" panose="02020603050405020304" pitchFamily="18" charset="0"/>
                      </a:endParaRPr>
                    </a:p>
                  </a:txBody>
                  <a:tcPr marL="68580" marR="68580" anchor="ctr"/>
                </a:tc>
                <a:extLst>
                  <a:ext uri="{0D108BD9-81ED-4DB2-BD59-A6C34878D82A}">
                    <a16:rowId xmlns:a16="http://schemas.microsoft.com/office/drawing/2014/main" val="1518651983"/>
                  </a:ext>
                </a:extLst>
              </a:tr>
            </a:tbl>
          </a:graphicData>
        </a:graphic>
      </p:graphicFrame>
      <p:sp>
        <p:nvSpPr>
          <p:cNvPr id="8" name="文本框 7">
            <a:extLst>
              <a:ext uri="{FF2B5EF4-FFF2-40B4-BE49-F238E27FC236}">
                <a16:creationId xmlns:a16="http://schemas.microsoft.com/office/drawing/2014/main" id="{6D837996-BCA1-330F-307E-4FE7A7E97F17}"/>
              </a:ext>
            </a:extLst>
          </p:cNvPr>
          <p:cNvSpPr txBox="1"/>
          <p:nvPr/>
        </p:nvSpPr>
        <p:spPr>
          <a:xfrm>
            <a:off x="1021592" y="1328446"/>
            <a:ext cx="8997350" cy="369332"/>
          </a:xfrm>
          <a:prstGeom prst="rect">
            <a:avLst/>
          </a:prstGeom>
          <a:noFill/>
        </p:spPr>
        <p:txBody>
          <a:bodyPr wrap="square">
            <a:spAutoFit/>
          </a:bodyPr>
          <a:lstStyle/>
          <a:p>
            <a:pPr marL="0" marR="0" algn="just">
              <a:buNone/>
            </a:pPr>
            <a:r>
              <a:rPr lang="zh-CN" altLang="en-US" dirty="0">
                <a:latin typeface="Times New Roman" panose="02020603050405020304" pitchFamily="18" charset="0"/>
                <a:ea typeface="华文楷体" panose="02010600040101010101" charset="-122"/>
                <a:cs typeface="Times New Roman" panose="02020603050405020304" pitchFamily="18" charset="0"/>
              </a:rPr>
              <a:t>表</a:t>
            </a:r>
            <a:r>
              <a:rPr lang="en-US" altLang="zh-CN" dirty="0">
                <a:latin typeface="Times New Roman" panose="02020603050405020304" pitchFamily="18" charset="0"/>
                <a:ea typeface="华文楷体" panose="02010600040101010101" charset="-122"/>
                <a:cs typeface="Times New Roman" panose="02020603050405020304" pitchFamily="18" charset="0"/>
              </a:rPr>
              <a:t>13-13</a:t>
            </a:r>
            <a:r>
              <a:rPr lang="zh-CN" altLang="en-US" dirty="0">
                <a:latin typeface="Times New Roman" panose="02020603050405020304" pitchFamily="18" charset="0"/>
                <a:ea typeface="华文楷体" panose="02010600040101010101" charset="-122"/>
                <a:cs typeface="Times New Roman" panose="02020603050405020304" pitchFamily="18" charset="0"/>
              </a:rPr>
              <a:t>  金融机构部门资产负债总量（万亿元）及各类金融工具所占比重（</a:t>
            </a:r>
            <a:r>
              <a:rPr lang="en-US" altLang="zh-CN" dirty="0">
                <a:latin typeface="Times New Roman" panose="02020603050405020304" pitchFamily="18" charset="0"/>
                <a:ea typeface="华文楷体" panose="02010600040101010101" charset="-122"/>
                <a:cs typeface="Times New Roman" panose="02020603050405020304" pitchFamily="18" charset="0"/>
              </a:rPr>
              <a:t>%</a:t>
            </a:r>
            <a:r>
              <a:rPr lang="zh-CN" altLang="en-US" dirty="0">
                <a:latin typeface="Times New Roman" panose="02020603050405020304" pitchFamily="18" charset="0"/>
                <a:ea typeface="华文楷体" panose="02010600040101010101" charset="-122"/>
                <a:cs typeface="Times New Roman" panose="02020603050405020304" pitchFamily="18" charset="0"/>
              </a:rPr>
              <a:t>）</a:t>
            </a:r>
          </a:p>
        </p:txBody>
      </p:sp>
      <p:sp>
        <p:nvSpPr>
          <p:cNvPr id="11" name="文本框 10">
            <a:extLst>
              <a:ext uri="{FF2B5EF4-FFF2-40B4-BE49-F238E27FC236}">
                <a16:creationId xmlns:a16="http://schemas.microsoft.com/office/drawing/2014/main" id="{A509D2E8-023B-3477-7CA4-4DA35B3CBFEB}"/>
              </a:ext>
            </a:extLst>
          </p:cNvPr>
          <p:cNvSpPr txBox="1"/>
          <p:nvPr/>
        </p:nvSpPr>
        <p:spPr>
          <a:xfrm>
            <a:off x="9643534" y="2643810"/>
            <a:ext cx="2317164" cy="2246769"/>
          </a:xfrm>
          <a:prstGeom prst="rect">
            <a:avLst/>
          </a:prstGeom>
          <a:noFill/>
        </p:spPr>
        <p:txBody>
          <a:bodyPr wrap="square">
            <a:spAutoFit/>
          </a:bodyPr>
          <a:lstStyle/>
          <a:p>
            <a:pPr marL="0" marR="0" indent="457200" algn="just">
              <a:buNone/>
            </a:pPr>
            <a:r>
              <a:rPr lang="zh-CN" altLang="en-US" sz="2000" dirty="0">
                <a:latin typeface="Times New Roman" panose="02020603050405020304" pitchFamily="18" charset="0"/>
                <a:ea typeface="华文楷体" panose="02010600040101010101" charset="-122"/>
                <a:cs typeface="Times New Roman" panose="02020603050405020304" pitchFamily="18" charset="0"/>
              </a:rPr>
              <a:t>金融机构的金融资产与负债存量都有快速增长，且负债始终高于资产。</a:t>
            </a:r>
            <a:endParaRPr lang="en-US" altLang="zh-CN" sz="2000" dirty="0">
              <a:latin typeface="Times New Roman" panose="02020603050405020304" pitchFamily="18" charset="0"/>
              <a:ea typeface="华文楷体" panose="02010600040101010101" charset="-122"/>
              <a:cs typeface="Times New Roman" panose="02020603050405020304" pitchFamily="18" charset="0"/>
            </a:endParaRPr>
          </a:p>
          <a:p>
            <a:pPr indent="457200" algn="just"/>
            <a:r>
              <a:rPr lang="zh-CN" altLang="en-US" sz="2000" dirty="0">
                <a:latin typeface="Times New Roman" panose="02020603050405020304" pitchFamily="18" charset="0"/>
                <a:ea typeface="华文楷体" panose="02010600040101010101" charset="-122"/>
                <a:cs typeface="Times New Roman" panose="02020603050405020304" pitchFamily="18" charset="0"/>
              </a:rPr>
              <a:t>各类金融工具的相对重要性发生明显变化。</a:t>
            </a:r>
            <a:endParaRPr lang="en-US" altLang="zh-CN" sz="2000" dirty="0">
              <a:latin typeface="Times New Roman" panose="02020603050405020304" pitchFamily="18" charset="0"/>
              <a:ea typeface="华文楷体" panose="02010600040101010101" charset="-122"/>
              <a:cs typeface="Times New Roman" panose="02020603050405020304" pitchFamily="18" charset="0"/>
            </a:endParaRPr>
          </a:p>
        </p:txBody>
      </p:sp>
    </p:spTree>
    <p:extLst>
      <p:ext uri="{BB962C8B-B14F-4D97-AF65-F5344CB8AC3E}">
        <p14:creationId xmlns:p14="http://schemas.microsoft.com/office/powerpoint/2010/main" val="532656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par>
                                <p:cTn id="8" presetID="3" presetClass="entr" presetSubtype="1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linds(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D0F234-A0E1-B6FC-1FDB-79813A16676C}"/>
            </a:ext>
          </a:extLst>
        </p:cNvPr>
        <p:cNvGrpSpPr/>
        <p:nvPr/>
      </p:nvGrpSpPr>
      <p:grpSpPr>
        <a:xfrm>
          <a:off x="0" y="0"/>
          <a:ext cx="0" cy="0"/>
          <a:chOff x="0" y="0"/>
          <a:chExt cx="0" cy="0"/>
        </a:xfrm>
      </p:grpSpPr>
      <p:sp>
        <p:nvSpPr>
          <p:cNvPr id="6" name="文本框 5">
            <a:extLst>
              <a:ext uri="{FF2B5EF4-FFF2-40B4-BE49-F238E27FC236}">
                <a16:creationId xmlns:a16="http://schemas.microsoft.com/office/drawing/2014/main" id="{940798D0-1D89-4AD6-EA4F-A1DA38524D25}"/>
              </a:ext>
            </a:extLst>
          </p:cNvPr>
          <p:cNvSpPr txBox="1"/>
          <p:nvPr/>
        </p:nvSpPr>
        <p:spPr>
          <a:xfrm>
            <a:off x="614680" y="837564"/>
            <a:ext cx="10962640" cy="1175809"/>
          </a:xfrm>
          <a:prstGeom prst="rect">
            <a:avLst/>
          </a:prstGeom>
        </p:spPr>
        <p:txBody>
          <a:bodyPr wrap="square">
            <a:noAutofit/>
          </a:bodyPr>
          <a:lstStyle/>
          <a:p>
            <a:pPr indent="252095" algn="just" defTabSz="266700">
              <a:lnSpc>
                <a:spcPct val="110000"/>
              </a:lnSpc>
              <a:spcBef>
                <a:spcPts val="700"/>
              </a:spcBef>
              <a:spcAft>
                <a:spcPct val="0"/>
              </a:spcAft>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rPr>
              <a:t>（二）金融资产结构</a:t>
            </a:r>
            <a:endParaRPr lang="en-US" altLang="zh-CN"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endParaRPr>
          </a:p>
          <a:p>
            <a:pPr indent="720000" algn="just" defTabSz="266700">
              <a:lnSpc>
                <a:spcPct val="110000"/>
              </a:lnSpc>
              <a:spcBef>
                <a:spcPts val="700"/>
              </a:spcBef>
              <a:spcAft>
                <a:spcPct val="0"/>
              </a:spcAft>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a:t>
            </a:r>
            <a:r>
              <a:rPr lang="zh-CN" altLang="en-US"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金融资产简要结构</a:t>
            </a: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p:sp>
        <p:nvSpPr>
          <p:cNvPr id="5" name="Rectangle 4" descr="浅色上对角线">
            <a:extLst>
              <a:ext uri="{FF2B5EF4-FFF2-40B4-BE49-F238E27FC236}">
                <a16:creationId xmlns:a16="http://schemas.microsoft.com/office/drawing/2014/main" id="{EB2A8EFD-9426-4943-1E97-B68EB1C073B5}"/>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二、中国金融结构统计分析</a:t>
            </a:r>
          </a:p>
        </p:txBody>
      </p:sp>
      <p:pic>
        <p:nvPicPr>
          <p:cNvPr id="25602" name="Picture 2">
            <a:extLst>
              <a:ext uri="{FF2B5EF4-FFF2-40B4-BE49-F238E27FC236}">
                <a16:creationId xmlns:a16="http://schemas.microsoft.com/office/drawing/2014/main" id="{CBE73DA7-142D-3951-CC17-D6515E4E0F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0879" y="1946276"/>
            <a:ext cx="8358609" cy="4181476"/>
          </a:xfrm>
          <a:prstGeom prst="rect">
            <a:avLst/>
          </a:prstGeom>
          <a:noFill/>
          <a:extLst>
            <a:ext uri="{909E8E84-426E-40DD-AFC4-6F175D3DCCD1}">
              <a14:hiddenFill xmlns:a14="http://schemas.microsoft.com/office/drawing/2010/main">
                <a:solidFill>
                  <a:srgbClr val="FFFFFF"/>
                </a:solidFill>
              </a14:hiddenFill>
            </a:ext>
          </a:extLst>
        </p:spPr>
      </p:pic>
      <p:sp>
        <p:nvSpPr>
          <p:cNvPr id="4" name="文本框 3">
            <a:extLst>
              <a:ext uri="{FF2B5EF4-FFF2-40B4-BE49-F238E27FC236}">
                <a16:creationId xmlns:a16="http://schemas.microsoft.com/office/drawing/2014/main" id="{A0B2C779-309F-1131-21E5-BA3ADC6C3A0B}"/>
              </a:ext>
            </a:extLst>
          </p:cNvPr>
          <p:cNvSpPr txBox="1"/>
          <p:nvPr/>
        </p:nvSpPr>
        <p:spPr>
          <a:xfrm>
            <a:off x="2018294" y="6100237"/>
            <a:ext cx="6172200" cy="510011"/>
          </a:xfrm>
          <a:prstGeom prst="rect">
            <a:avLst/>
          </a:prstGeom>
          <a:noFill/>
        </p:spPr>
        <p:txBody>
          <a:bodyPr wrap="square">
            <a:spAutoFit/>
          </a:bodyPr>
          <a:lstStyle/>
          <a:p>
            <a:pPr marL="0" marR="0" algn="ctr">
              <a:lnSpc>
                <a:spcPct val="150000"/>
              </a:lnSpc>
              <a:spcAft>
                <a:spcPts val="600"/>
              </a:spcAft>
              <a:buNone/>
            </a:pPr>
            <a:r>
              <a:rPr lang="zh-CN" altLang="en-US" sz="2000" dirty="0">
                <a:latin typeface="华文楷体" panose="02010600040101010101" charset="-122"/>
                <a:ea typeface="华文楷体" panose="02010600040101010101" charset="-122"/>
              </a:rPr>
              <a:t>图</a:t>
            </a:r>
            <a:r>
              <a:rPr lang="en-US" altLang="zh-CN" sz="2000" dirty="0">
                <a:latin typeface="华文楷体" panose="02010600040101010101" charset="-122"/>
                <a:ea typeface="华文楷体" panose="02010600040101010101" charset="-122"/>
              </a:rPr>
              <a:t>13-7  </a:t>
            </a:r>
            <a:r>
              <a:rPr lang="zh-CN" altLang="en-US" sz="2000" dirty="0">
                <a:latin typeface="华文楷体" panose="02010600040101010101" charset="-122"/>
                <a:ea typeface="华文楷体" panose="02010600040101010101" charset="-122"/>
              </a:rPr>
              <a:t>中国金融资产总量的结构及其变化趋势</a:t>
            </a:r>
          </a:p>
        </p:txBody>
      </p:sp>
      <p:sp>
        <p:nvSpPr>
          <p:cNvPr id="10" name="文本框 9">
            <a:extLst>
              <a:ext uri="{FF2B5EF4-FFF2-40B4-BE49-F238E27FC236}">
                <a16:creationId xmlns:a16="http://schemas.microsoft.com/office/drawing/2014/main" id="{D4A93267-1A06-7996-F8C2-67C9D97526D3}"/>
              </a:ext>
            </a:extLst>
          </p:cNvPr>
          <p:cNvSpPr txBox="1"/>
          <p:nvPr/>
        </p:nvSpPr>
        <p:spPr>
          <a:xfrm>
            <a:off x="9499600" y="2773206"/>
            <a:ext cx="2472266" cy="2462213"/>
          </a:xfrm>
          <a:prstGeom prst="rect">
            <a:avLst/>
          </a:prstGeom>
          <a:noFill/>
        </p:spPr>
        <p:txBody>
          <a:bodyPr wrap="square">
            <a:spAutoFit/>
          </a:bodyPr>
          <a:lstStyle/>
          <a:p>
            <a:pPr marL="0" marR="0" indent="457200" algn="just">
              <a:buNone/>
            </a:pPr>
            <a:r>
              <a:rPr lang="zh-CN" altLang="en-US" sz="2200" dirty="0">
                <a:latin typeface="华文楷体" panose="02010600040101010101" charset="-122"/>
                <a:ea typeface="华文楷体" panose="02010600040101010101" charset="-122"/>
              </a:rPr>
              <a:t>整体而言，我国金融发展进入高级阶段；但与发达国家相比，还存在股票市场发展滞后、保险业规模过小等问题。</a:t>
            </a:r>
          </a:p>
        </p:txBody>
      </p:sp>
    </p:spTree>
    <p:extLst>
      <p:ext uri="{BB962C8B-B14F-4D97-AF65-F5344CB8AC3E}">
        <p14:creationId xmlns:p14="http://schemas.microsoft.com/office/powerpoint/2010/main" val="310962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blinds(horizontal)">
                                      <p:cBhvr>
                                        <p:cTn id="7" dur="500"/>
                                        <p:tgtEl>
                                          <p:spTgt spid="2560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linds(horizontal)">
                                      <p:cBhvr>
                                        <p:cTn id="10" dur="500"/>
                                        <p:tgtEl>
                                          <p:spTgt spid="10"/>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linds(horizontal)">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09A933-B442-2701-1403-6B1E2575A932}"/>
            </a:ext>
          </a:extLst>
        </p:cNvPr>
        <p:cNvGrpSpPr/>
        <p:nvPr/>
      </p:nvGrpSpPr>
      <p:grpSpPr>
        <a:xfrm>
          <a:off x="0" y="0"/>
          <a:ext cx="0" cy="0"/>
          <a:chOff x="0" y="0"/>
          <a:chExt cx="0" cy="0"/>
        </a:xfrm>
      </p:grpSpPr>
      <p:sp>
        <p:nvSpPr>
          <p:cNvPr id="6" name="文本框 5">
            <a:extLst>
              <a:ext uri="{FF2B5EF4-FFF2-40B4-BE49-F238E27FC236}">
                <a16:creationId xmlns:a16="http://schemas.microsoft.com/office/drawing/2014/main" id="{AC6DDD53-B905-4CDC-1915-C9CA8B65D28E}"/>
              </a:ext>
            </a:extLst>
          </p:cNvPr>
          <p:cNvSpPr txBox="1"/>
          <p:nvPr/>
        </p:nvSpPr>
        <p:spPr>
          <a:xfrm>
            <a:off x="367769" y="843491"/>
            <a:ext cx="10962640" cy="523875"/>
          </a:xfrm>
          <a:prstGeom prst="rect">
            <a:avLst/>
          </a:prstGeom>
        </p:spPr>
        <p:txBody>
          <a:bodyPr wrap="square">
            <a:noAutofit/>
          </a:bodyPr>
          <a:lstStyle/>
          <a:p>
            <a:pPr indent="720000" algn="just" defTabSz="266700">
              <a:lnSpc>
                <a:spcPct val="120000"/>
              </a:lnSpc>
              <a:spcBef>
                <a:spcPts val="700"/>
              </a:spcBef>
              <a:spcAft>
                <a:spcPct val="0"/>
              </a:spcAft>
            </a:pPr>
            <a:r>
              <a:rPr lang="en-US" altLang="zh-CN"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．金融资产详细结构</a:t>
            </a: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p:sp>
        <p:nvSpPr>
          <p:cNvPr id="5" name="Rectangle 4" descr="浅色上对角线">
            <a:extLst>
              <a:ext uri="{FF2B5EF4-FFF2-40B4-BE49-F238E27FC236}">
                <a16:creationId xmlns:a16="http://schemas.microsoft.com/office/drawing/2014/main" id="{7B114E99-86EF-D9D9-09AD-52FCCFF194A3}"/>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二、中国金融结构统计分析</a:t>
            </a:r>
          </a:p>
        </p:txBody>
      </p:sp>
      <p:graphicFrame>
        <p:nvGraphicFramePr>
          <p:cNvPr id="3" name="表格 2">
            <a:extLst>
              <a:ext uri="{FF2B5EF4-FFF2-40B4-BE49-F238E27FC236}">
                <a16:creationId xmlns:a16="http://schemas.microsoft.com/office/drawing/2014/main" id="{19F2013D-14FA-971A-45FB-772002F5F3F9}"/>
              </a:ext>
            </a:extLst>
          </p:cNvPr>
          <p:cNvGraphicFramePr>
            <a:graphicFrameLocks noGrp="1"/>
          </p:cNvGraphicFramePr>
          <p:nvPr>
            <p:extLst>
              <p:ext uri="{D42A27DB-BD31-4B8C-83A1-F6EECF244321}">
                <p14:modId xmlns:p14="http://schemas.microsoft.com/office/powerpoint/2010/main" val="1017942534"/>
              </p:ext>
            </p:extLst>
          </p:nvPr>
        </p:nvGraphicFramePr>
        <p:xfrm>
          <a:off x="3888051" y="1190093"/>
          <a:ext cx="8303952" cy="5422788"/>
        </p:xfrm>
        <a:graphic>
          <a:graphicData uri="http://schemas.openxmlformats.org/drawingml/2006/table">
            <a:tbl>
              <a:tblPr>
                <a:tableStyleId>{5C22544A-7EE6-4342-B048-85BDC9FD1C3A}</a:tableStyleId>
              </a:tblPr>
              <a:tblGrid>
                <a:gridCol w="2336520">
                  <a:extLst>
                    <a:ext uri="{9D8B030D-6E8A-4147-A177-3AD203B41FA5}">
                      <a16:colId xmlns:a16="http://schemas.microsoft.com/office/drawing/2014/main" val="240098124"/>
                    </a:ext>
                  </a:extLst>
                </a:gridCol>
                <a:gridCol w="745384">
                  <a:extLst>
                    <a:ext uri="{9D8B030D-6E8A-4147-A177-3AD203B41FA5}">
                      <a16:colId xmlns:a16="http://schemas.microsoft.com/office/drawing/2014/main" val="1354058260"/>
                    </a:ext>
                  </a:extLst>
                </a:gridCol>
                <a:gridCol w="746256">
                  <a:extLst>
                    <a:ext uri="{9D8B030D-6E8A-4147-A177-3AD203B41FA5}">
                      <a16:colId xmlns:a16="http://schemas.microsoft.com/office/drawing/2014/main" val="3219067827"/>
                    </a:ext>
                  </a:extLst>
                </a:gridCol>
                <a:gridCol w="745384">
                  <a:extLst>
                    <a:ext uri="{9D8B030D-6E8A-4147-A177-3AD203B41FA5}">
                      <a16:colId xmlns:a16="http://schemas.microsoft.com/office/drawing/2014/main" val="383756355"/>
                    </a:ext>
                  </a:extLst>
                </a:gridCol>
                <a:gridCol w="746256">
                  <a:extLst>
                    <a:ext uri="{9D8B030D-6E8A-4147-A177-3AD203B41FA5}">
                      <a16:colId xmlns:a16="http://schemas.microsoft.com/office/drawing/2014/main" val="2681808364"/>
                    </a:ext>
                  </a:extLst>
                </a:gridCol>
                <a:gridCol w="746256">
                  <a:extLst>
                    <a:ext uri="{9D8B030D-6E8A-4147-A177-3AD203B41FA5}">
                      <a16:colId xmlns:a16="http://schemas.microsoft.com/office/drawing/2014/main" val="1913009276"/>
                    </a:ext>
                  </a:extLst>
                </a:gridCol>
                <a:gridCol w="745384">
                  <a:extLst>
                    <a:ext uri="{9D8B030D-6E8A-4147-A177-3AD203B41FA5}">
                      <a16:colId xmlns:a16="http://schemas.microsoft.com/office/drawing/2014/main" val="1278311632"/>
                    </a:ext>
                  </a:extLst>
                </a:gridCol>
                <a:gridCol w="746256">
                  <a:extLst>
                    <a:ext uri="{9D8B030D-6E8A-4147-A177-3AD203B41FA5}">
                      <a16:colId xmlns:a16="http://schemas.microsoft.com/office/drawing/2014/main" val="2336642508"/>
                    </a:ext>
                  </a:extLst>
                </a:gridCol>
                <a:gridCol w="746256">
                  <a:extLst>
                    <a:ext uri="{9D8B030D-6E8A-4147-A177-3AD203B41FA5}">
                      <a16:colId xmlns:a16="http://schemas.microsoft.com/office/drawing/2014/main" val="4026197863"/>
                    </a:ext>
                  </a:extLst>
                </a:gridCol>
              </a:tblGrid>
              <a:tr h="252407">
                <a:tc>
                  <a:txBody>
                    <a:bodyPr/>
                    <a:lstStyle/>
                    <a:p>
                      <a:pPr marL="0" marR="0" algn="ctr" latinLnBrk="1">
                        <a:buNone/>
                      </a:pPr>
                      <a:r>
                        <a:rPr lang="zh-CN" altLang="en-US" sz="1200" kern="100" dirty="0">
                          <a:effectLst/>
                        </a:rPr>
                        <a:t>年份  </a:t>
                      </a:r>
                      <a:endParaRPr lang="zh-CN" altLang="en-US" sz="1200" kern="100" dirty="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dirty="0">
                          <a:effectLst/>
                        </a:rPr>
                        <a:t>1978</a:t>
                      </a:r>
                      <a:endParaRPr lang="zh-CN" altLang="en-US" sz="1200" kern="100" dirty="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dirty="0">
                          <a:effectLst/>
                        </a:rPr>
                        <a:t>1978</a:t>
                      </a:r>
                      <a:endParaRPr lang="zh-CN" altLang="en-US" sz="1200" kern="100" dirty="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1995</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1995</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2007</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2007</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2018</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2018</a:t>
                      </a:r>
                      <a:endParaRPr lang="zh-CN" altLang="en-US" sz="1200" kern="100">
                        <a:effectLst/>
                        <a:latin typeface="Times New Roman" panose="02020603050405020304" pitchFamily="18" charset="0"/>
                      </a:endParaRPr>
                    </a:p>
                  </a:txBody>
                  <a:tcPr marL="56511" marR="56511" marT="37674" marB="37674" anchor="ctr"/>
                </a:tc>
                <a:extLst>
                  <a:ext uri="{0D108BD9-81ED-4DB2-BD59-A6C34878D82A}">
                    <a16:rowId xmlns:a16="http://schemas.microsoft.com/office/drawing/2014/main" val="3472393863"/>
                  </a:ext>
                </a:extLst>
              </a:tr>
              <a:tr h="252407">
                <a:tc>
                  <a:txBody>
                    <a:bodyPr/>
                    <a:lstStyle/>
                    <a:p>
                      <a:pPr marL="0" marR="0" algn="ctr">
                        <a:buNone/>
                      </a:pPr>
                      <a:r>
                        <a:rPr lang="zh-CN" altLang="en-US" sz="1200" kern="100">
                          <a:effectLst/>
                        </a:rPr>
                        <a:t>项目</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dirty="0">
                          <a:effectLst/>
                        </a:rPr>
                        <a:t>资产</a:t>
                      </a:r>
                      <a:endParaRPr lang="zh-CN" altLang="en-US" sz="1200" kern="100" dirty="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dirty="0">
                          <a:effectLst/>
                        </a:rPr>
                        <a:t>占比</a:t>
                      </a:r>
                      <a:endParaRPr lang="zh-CN" altLang="en-US" sz="1200" kern="100" dirty="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资产</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占比</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资产</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占比</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资产</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占比</a:t>
                      </a:r>
                      <a:endParaRPr lang="zh-CN" altLang="en-US" sz="1200" kern="100">
                        <a:effectLst/>
                        <a:latin typeface="Times New Roman" panose="02020603050405020304" pitchFamily="18" charset="0"/>
                      </a:endParaRPr>
                    </a:p>
                  </a:txBody>
                  <a:tcPr marL="56511" marR="56511" marT="37674" marB="37674" anchor="ctr"/>
                </a:tc>
                <a:extLst>
                  <a:ext uri="{0D108BD9-81ED-4DB2-BD59-A6C34878D82A}">
                    <a16:rowId xmlns:a16="http://schemas.microsoft.com/office/drawing/2014/main" val="2333729584"/>
                  </a:ext>
                </a:extLst>
              </a:tr>
              <a:tr h="252407">
                <a:tc>
                  <a:txBody>
                    <a:bodyPr/>
                    <a:lstStyle/>
                    <a:p>
                      <a:pPr marL="0" marR="0" algn="l">
                        <a:buNone/>
                      </a:pPr>
                      <a:r>
                        <a:rPr lang="zh-CN" altLang="en-US" sz="1200" kern="100">
                          <a:effectLst/>
                        </a:rPr>
                        <a:t>国内主体持有金融资产</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0.33</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100</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dirty="0">
                          <a:effectLst/>
                        </a:rPr>
                        <a:t>18.16</a:t>
                      </a:r>
                      <a:endParaRPr lang="zh-CN" altLang="en-US" sz="1200" kern="100" dirty="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100</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149.38</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100</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686.41</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100</a:t>
                      </a:r>
                      <a:endParaRPr lang="zh-CN" altLang="en-US" sz="1200" kern="100">
                        <a:effectLst/>
                        <a:latin typeface="Times New Roman" panose="02020603050405020304" pitchFamily="18" charset="0"/>
                      </a:endParaRPr>
                    </a:p>
                  </a:txBody>
                  <a:tcPr marL="56511" marR="56511" marT="37674" marB="37674" anchor="ctr"/>
                </a:tc>
                <a:extLst>
                  <a:ext uri="{0D108BD9-81ED-4DB2-BD59-A6C34878D82A}">
                    <a16:rowId xmlns:a16="http://schemas.microsoft.com/office/drawing/2014/main" val="980078096"/>
                  </a:ext>
                </a:extLst>
              </a:tr>
              <a:tr h="252407">
                <a:tc>
                  <a:txBody>
                    <a:bodyPr/>
                    <a:lstStyle/>
                    <a:p>
                      <a:pPr marL="0" marR="0" indent="66675" algn="just">
                        <a:buNone/>
                      </a:pPr>
                      <a:r>
                        <a:rPr lang="zh-CN" altLang="en-US" sz="1200" kern="100">
                          <a:effectLst/>
                        </a:rPr>
                        <a:t>一、持有中国金融资产</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0.33</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97.9</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17.00</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93.6</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132.71</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88.8</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636.17</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92.7</a:t>
                      </a:r>
                      <a:endParaRPr lang="zh-CN" altLang="en-US" sz="1200" kern="100">
                        <a:effectLst/>
                        <a:latin typeface="Times New Roman" panose="02020603050405020304" pitchFamily="18" charset="0"/>
                      </a:endParaRPr>
                    </a:p>
                  </a:txBody>
                  <a:tcPr marL="56511" marR="56511" marT="37674" marB="37674" anchor="ctr"/>
                </a:tc>
                <a:extLst>
                  <a:ext uri="{0D108BD9-81ED-4DB2-BD59-A6C34878D82A}">
                    <a16:rowId xmlns:a16="http://schemas.microsoft.com/office/drawing/2014/main" val="164799982"/>
                  </a:ext>
                </a:extLst>
              </a:tr>
              <a:tr h="252407">
                <a:tc>
                  <a:txBody>
                    <a:bodyPr/>
                    <a:lstStyle/>
                    <a:p>
                      <a:pPr marL="0" marR="0" indent="200025" algn="just">
                        <a:buNone/>
                      </a:pPr>
                      <a:r>
                        <a:rPr lang="en-US" altLang="zh-CN" sz="1200" kern="100">
                          <a:effectLst/>
                        </a:rPr>
                        <a:t>1</a:t>
                      </a:r>
                      <a:r>
                        <a:rPr lang="zh-CN" altLang="en-US" sz="1200" kern="100">
                          <a:effectLst/>
                        </a:rPr>
                        <a:t>通货</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0.02</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6.4</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0.79</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4.3</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dirty="0">
                          <a:effectLst/>
                        </a:rPr>
                        <a:t>2.86</a:t>
                      </a:r>
                      <a:endParaRPr lang="zh-CN" altLang="en-US" sz="1200" kern="100" dirty="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1.9</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7.26</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1.1</a:t>
                      </a:r>
                      <a:endParaRPr lang="zh-CN" altLang="en-US" sz="1200" kern="100">
                        <a:effectLst/>
                        <a:latin typeface="Times New Roman" panose="02020603050405020304" pitchFamily="18" charset="0"/>
                      </a:endParaRPr>
                    </a:p>
                  </a:txBody>
                  <a:tcPr marL="56511" marR="56511" marT="37674" marB="37674" anchor="ctr"/>
                </a:tc>
                <a:extLst>
                  <a:ext uri="{0D108BD9-81ED-4DB2-BD59-A6C34878D82A}">
                    <a16:rowId xmlns:a16="http://schemas.microsoft.com/office/drawing/2014/main" val="451693188"/>
                  </a:ext>
                </a:extLst>
              </a:tr>
              <a:tr h="252407">
                <a:tc>
                  <a:txBody>
                    <a:bodyPr/>
                    <a:lstStyle/>
                    <a:p>
                      <a:pPr marL="0" marR="0" indent="200025" algn="just">
                        <a:buNone/>
                      </a:pPr>
                      <a:r>
                        <a:rPr lang="en-US" altLang="zh-CN" sz="1200" kern="100">
                          <a:effectLst/>
                        </a:rPr>
                        <a:t>2</a:t>
                      </a:r>
                      <a:r>
                        <a:rPr lang="zh-CN" altLang="en-US" sz="1200" kern="100">
                          <a:effectLst/>
                        </a:rPr>
                        <a:t>存款</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0.12</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34.7</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6.02</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33.2</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41.22</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27.6</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189.07</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27.5</a:t>
                      </a:r>
                      <a:endParaRPr lang="zh-CN" altLang="en-US" sz="1200" kern="100">
                        <a:effectLst/>
                        <a:latin typeface="Times New Roman" panose="02020603050405020304" pitchFamily="18" charset="0"/>
                      </a:endParaRPr>
                    </a:p>
                  </a:txBody>
                  <a:tcPr marL="56511" marR="56511" marT="37674" marB="37674" anchor="ctr"/>
                </a:tc>
                <a:extLst>
                  <a:ext uri="{0D108BD9-81ED-4DB2-BD59-A6C34878D82A}">
                    <a16:rowId xmlns:a16="http://schemas.microsoft.com/office/drawing/2014/main" val="1918483729"/>
                  </a:ext>
                </a:extLst>
              </a:tr>
              <a:tr h="252407">
                <a:tc>
                  <a:txBody>
                    <a:bodyPr/>
                    <a:lstStyle/>
                    <a:p>
                      <a:pPr marL="0" marR="0" indent="200025" algn="just">
                        <a:buNone/>
                      </a:pPr>
                      <a:r>
                        <a:rPr lang="en-US" altLang="zh-CN" sz="1200" kern="100">
                          <a:effectLst/>
                        </a:rPr>
                        <a:t>3</a:t>
                      </a:r>
                      <a:r>
                        <a:rPr lang="zh-CN" altLang="en-US" sz="1200" kern="100">
                          <a:effectLst/>
                        </a:rPr>
                        <a:t>保险准备金</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0.09</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0.5</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2.89</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dirty="0">
                          <a:effectLst/>
                        </a:rPr>
                        <a:t>1.9</a:t>
                      </a:r>
                      <a:endParaRPr lang="zh-CN" altLang="en-US" sz="1200" kern="100" dirty="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19.21</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2.8</a:t>
                      </a:r>
                      <a:endParaRPr lang="zh-CN" altLang="en-US" sz="1200" kern="100">
                        <a:effectLst/>
                        <a:latin typeface="Times New Roman" panose="02020603050405020304" pitchFamily="18" charset="0"/>
                      </a:endParaRPr>
                    </a:p>
                  </a:txBody>
                  <a:tcPr marL="56511" marR="56511" marT="37674" marB="37674" anchor="ctr"/>
                </a:tc>
                <a:extLst>
                  <a:ext uri="{0D108BD9-81ED-4DB2-BD59-A6C34878D82A}">
                    <a16:rowId xmlns:a16="http://schemas.microsoft.com/office/drawing/2014/main" val="1219204167"/>
                  </a:ext>
                </a:extLst>
              </a:tr>
              <a:tr h="252407">
                <a:tc>
                  <a:txBody>
                    <a:bodyPr/>
                    <a:lstStyle/>
                    <a:p>
                      <a:pPr marL="0" marR="0" indent="200025" algn="just">
                        <a:buNone/>
                      </a:pPr>
                      <a:r>
                        <a:rPr lang="en-US" altLang="zh-CN" sz="1200" kern="100">
                          <a:effectLst/>
                        </a:rPr>
                        <a:t>4</a:t>
                      </a:r>
                      <a:r>
                        <a:rPr lang="zh-CN" altLang="en-US" sz="1200" kern="100">
                          <a:effectLst/>
                        </a:rPr>
                        <a:t>存款准备金</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1.13</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6.2</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6.05</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dirty="0">
                          <a:effectLst/>
                        </a:rPr>
                        <a:t>4.1</a:t>
                      </a:r>
                      <a:endParaRPr lang="zh-CN" altLang="en-US" sz="1200" kern="100" dirty="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23.81</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3.5</a:t>
                      </a:r>
                      <a:endParaRPr lang="zh-CN" altLang="en-US" sz="1200" kern="100">
                        <a:effectLst/>
                        <a:latin typeface="Times New Roman" panose="02020603050405020304" pitchFamily="18" charset="0"/>
                      </a:endParaRPr>
                    </a:p>
                  </a:txBody>
                  <a:tcPr marL="56511" marR="56511" marT="37674" marB="37674" anchor="ctr"/>
                </a:tc>
                <a:extLst>
                  <a:ext uri="{0D108BD9-81ED-4DB2-BD59-A6C34878D82A}">
                    <a16:rowId xmlns:a16="http://schemas.microsoft.com/office/drawing/2014/main" val="2034053573"/>
                  </a:ext>
                </a:extLst>
              </a:tr>
              <a:tr h="252407">
                <a:tc>
                  <a:txBody>
                    <a:bodyPr/>
                    <a:lstStyle/>
                    <a:p>
                      <a:pPr marL="0" marR="0" indent="200025" algn="just">
                        <a:buNone/>
                      </a:pPr>
                      <a:r>
                        <a:rPr lang="en-US" altLang="zh-CN" sz="1200" kern="100">
                          <a:effectLst/>
                        </a:rPr>
                        <a:t>5</a:t>
                      </a:r>
                      <a:r>
                        <a:rPr lang="zh-CN" altLang="en-US" sz="1200" kern="100">
                          <a:effectLst/>
                        </a:rPr>
                        <a:t>贷款</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0.19</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56.8</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5.85</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32.2</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27.14</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18.2</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dirty="0">
                          <a:effectLst/>
                        </a:rPr>
                        <a:t>162.44</a:t>
                      </a:r>
                      <a:endParaRPr lang="zh-CN" altLang="en-US" sz="1200" kern="100" dirty="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23.7</a:t>
                      </a:r>
                      <a:endParaRPr lang="zh-CN" altLang="en-US" sz="1200" kern="100">
                        <a:effectLst/>
                        <a:latin typeface="Times New Roman" panose="02020603050405020304" pitchFamily="18" charset="0"/>
                      </a:endParaRPr>
                    </a:p>
                  </a:txBody>
                  <a:tcPr marL="56511" marR="56511" marT="37674" marB="37674" anchor="ctr"/>
                </a:tc>
                <a:extLst>
                  <a:ext uri="{0D108BD9-81ED-4DB2-BD59-A6C34878D82A}">
                    <a16:rowId xmlns:a16="http://schemas.microsoft.com/office/drawing/2014/main" val="1319136826"/>
                  </a:ext>
                </a:extLst>
              </a:tr>
              <a:tr h="252407">
                <a:tc>
                  <a:txBody>
                    <a:bodyPr/>
                    <a:lstStyle/>
                    <a:p>
                      <a:pPr marL="0" marR="0" indent="200025" algn="just">
                        <a:buNone/>
                      </a:pPr>
                      <a:r>
                        <a:rPr lang="en-US" altLang="zh-CN" sz="1200" kern="100" dirty="0">
                          <a:effectLst/>
                        </a:rPr>
                        <a:t>6</a:t>
                      </a:r>
                      <a:r>
                        <a:rPr lang="zh-CN" altLang="en-US" sz="1200" kern="100" dirty="0">
                          <a:effectLst/>
                        </a:rPr>
                        <a:t>证券</a:t>
                      </a:r>
                      <a:endParaRPr lang="zh-CN" altLang="en-US" sz="1200" kern="100" dirty="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0.85</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4.7</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45.08</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30.2</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124.56</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18.1</a:t>
                      </a:r>
                      <a:endParaRPr lang="zh-CN" altLang="en-US" sz="1200" kern="100">
                        <a:effectLst/>
                        <a:latin typeface="Times New Roman" panose="02020603050405020304" pitchFamily="18" charset="0"/>
                      </a:endParaRPr>
                    </a:p>
                  </a:txBody>
                  <a:tcPr marL="56511" marR="56511" marT="37674" marB="37674" anchor="ctr"/>
                </a:tc>
                <a:extLst>
                  <a:ext uri="{0D108BD9-81ED-4DB2-BD59-A6C34878D82A}">
                    <a16:rowId xmlns:a16="http://schemas.microsoft.com/office/drawing/2014/main" val="74933965"/>
                  </a:ext>
                </a:extLst>
              </a:tr>
              <a:tr h="252407">
                <a:tc>
                  <a:txBody>
                    <a:bodyPr/>
                    <a:lstStyle/>
                    <a:p>
                      <a:pPr marL="0" marR="0" indent="266700" algn="just">
                        <a:buNone/>
                      </a:pPr>
                      <a:r>
                        <a:rPr lang="en-US" sz="1200" kern="100" dirty="0" err="1">
                          <a:effectLst/>
                        </a:rPr>
                        <a:t>6a</a:t>
                      </a:r>
                      <a:r>
                        <a:rPr lang="zh-CN" altLang="en-US" sz="1200" kern="100" dirty="0">
                          <a:effectLst/>
                        </a:rPr>
                        <a:t>债券</a:t>
                      </a:r>
                      <a:endParaRPr lang="zh-CN" altLang="en-US" sz="1200" kern="100" dirty="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0.51</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2.8</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12.64</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8.5</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dirty="0">
                          <a:effectLst/>
                        </a:rPr>
                        <a:t>83.52</a:t>
                      </a:r>
                      <a:endParaRPr lang="zh-CN" altLang="en-US" sz="1200" kern="100" dirty="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12.2</a:t>
                      </a:r>
                      <a:endParaRPr lang="zh-CN" altLang="en-US" sz="1200" kern="100">
                        <a:effectLst/>
                        <a:latin typeface="Times New Roman" panose="02020603050405020304" pitchFamily="18" charset="0"/>
                      </a:endParaRPr>
                    </a:p>
                  </a:txBody>
                  <a:tcPr marL="56511" marR="56511" marT="37674" marB="37674" anchor="ctr"/>
                </a:tc>
                <a:extLst>
                  <a:ext uri="{0D108BD9-81ED-4DB2-BD59-A6C34878D82A}">
                    <a16:rowId xmlns:a16="http://schemas.microsoft.com/office/drawing/2014/main" val="3889067692"/>
                  </a:ext>
                </a:extLst>
              </a:tr>
              <a:tr h="252407">
                <a:tc>
                  <a:txBody>
                    <a:bodyPr/>
                    <a:lstStyle/>
                    <a:p>
                      <a:pPr marL="0" marR="0" indent="266700" algn="just">
                        <a:buNone/>
                      </a:pPr>
                      <a:r>
                        <a:rPr lang="en-US" sz="1200" kern="100">
                          <a:effectLst/>
                        </a:rPr>
                        <a:t>6b</a:t>
                      </a:r>
                      <a:r>
                        <a:rPr lang="zh-CN" altLang="en-US" sz="1200" kern="100">
                          <a:effectLst/>
                        </a:rPr>
                        <a:t>股票</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0.35</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1.9</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32.44</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21.7</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dirty="0">
                          <a:effectLst/>
                        </a:rPr>
                        <a:t>41.00</a:t>
                      </a:r>
                      <a:endParaRPr lang="zh-CN" altLang="en-US" sz="1200" kern="100" dirty="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6.0</a:t>
                      </a:r>
                      <a:endParaRPr lang="zh-CN" altLang="en-US" sz="1200" kern="100">
                        <a:effectLst/>
                        <a:latin typeface="Times New Roman" panose="02020603050405020304" pitchFamily="18" charset="0"/>
                      </a:endParaRPr>
                    </a:p>
                  </a:txBody>
                  <a:tcPr marL="56511" marR="56511" marT="37674" marB="37674" anchor="ctr"/>
                </a:tc>
                <a:extLst>
                  <a:ext uri="{0D108BD9-81ED-4DB2-BD59-A6C34878D82A}">
                    <a16:rowId xmlns:a16="http://schemas.microsoft.com/office/drawing/2014/main" val="1939245728"/>
                  </a:ext>
                </a:extLst>
              </a:tr>
              <a:tr h="252407">
                <a:tc>
                  <a:txBody>
                    <a:bodyPr/>
                    <a:lstStyle/>
                    <a:p>
                      <a:pPr marL="0" marR="0" indent="200025" algn="just">
                        <a:buNone/>
                      </a:pPr>
                      <a:r>
                        <a:rPr lang="en-US" altLang="zh-CN" sz="1200" kern="100">
                          <a:effectLst/>
                        </a:rPr>
                        <a:t>7</a:t>
                      </a:r>
                      <a:r>
                        <a:rPr lang="zh-CN" altLang="en-US" sz="1200" kern="100">
                          <a:effectLst/>
                        </a:rPr>
                        <a:t>特定目的载体份额</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3.19</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2.1</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53.50</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dirty="0">
                          <a:effectLst/>
                        </a:rPr>
                        <a:t>7.8</a:t>
                      </a:r>
                      <a:endParaRPr lang="zh-CN" altLang="en-US" sz="1200" kern="100" dirty="0">
                        <a:effectLst/>
                        <a:latin typeface="Times New Roman" panose="02020603050405020304" pitchFamily="18" charset="0"/>
                      </a:endParaRPr>
                    </a:p>
                  </a:txBody>
                  <a:tcPr marL="56511" marR="56511" marT="37674" marB="37674" anchor="ctr"/>
                </a:tc>
                <a:extLst>
                  <a:ext uri="{0D108BD9-81ED-4DB2-BD59-A6C34878D82A}">
                    <a16:rowId xmlns:a16="http://schemas.microsoft.com/office/drawing/2014/main" val="2180044640"/>
                  </a:ext>
                </a:extLst>
              </a:tr>
              <a:tr h="252407">
                <a:tc>
                  <a:txBody>
                    <a:bodyPr/>
                    <a:lstStyle/>
                    <a:p>
                      <a:pPr marL="0" marR="0" indent="200025" algn="just">
                        <a:buNone/>
                      </a:pPr>
                      <a:r>
                        <a:rPr lang="en-US" altLang="zh-CN" sz="1200" kern="100">
                          <a:effectLst/>
                        </a:rPr>
                        <a:t>8</a:t>
                      </a:r>
                      <a:r>
                        <a:rPr lang="zh-CN" altLang="en-US" sz="1200" kern="100">
                          <a:effectLst/>
                        </a:rPr>
                        <a:t>中央银行贷款</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1.17</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6.4</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0.75</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0.5</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dirty="0">
                          <a:effectLst/>
                        </a:rPr>
                        <a:t>10.39</a:t>
                      </a:r>
                      <a:endParaRPr lang="zh-CN" altLang="en-US" sz="1200" kern="100" dirty="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1.5</a:t>
                      </a:r>
                      <a:endParaRPr lang="zh-CN" altLang="en-US" sz="1200" kern="100">
                        <a:effectLst/>
                        <a:latin typeface="Times New Roman" panose="02020603050405020304" pitchFamily="18" charset="0"/>
                      </a:endParaRPr>
                    </a:p>
                  </a:txBody>
                  <a:tcPr marL="56511" marR="56511" marT="37674" marB="37674" anchor="ctr"/>
                </a:tc>
                <a:extLst>
                  <a:ext uri="{0D108BD9-81ED-4DB2-BD59-A6C34878D82A}">
                    <a16:rowId xmlns:a16="http://schemas.microsoft.com/office/drawing/2014/main" val="616724461"/>
                  </a:ext>
                </a:extLst>
              </a:tr>
              <a:tr h="252407">
                <a:tc>
                  <a:txBody>
                    <a:bodyPr/>
                    <a:lstStyle/>
                    <a:p>
                      <a:pPr marL="0" marR="0" indent="200025" algn="just">
                        <a:buNone/>
                      </a:pPr>
                      <a:r>
                        <a:rPr lang="en-US" altLang="zh-CN" sz="1200" kern="100">
                          <a:effectLst/>
                        </a:rPr>
                        <a:t>9</a:t>
                      </a:r>
                      <a:r>
                        <a:rPr lang="zh-CN" altLang="en-US" sz="1200" kern="100">
                          <a:effectLst/>
                        </a:rPr>
                        <a:t>其他</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1.11</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6.1</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3.54</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2.4</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45.93</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dirty="0">
                          <a:effectLst/>
                        </a:rPr>
                        <a:t>6.7</a:t>
                      </a:r>
                      <a:endParaRPr lang="zh-CN" altLang="en-US" sz="1200" kern="100" dirty="0">
                        <a:effectLst/>
                        <a:latin typeface="Times New Roman" panose="02020603050405020304" pitchFamily="18" charset="0"/>
                      </a:endParaRPr>
                    </a:p>
                  </a:txBody>
                  <a:tcPr marL="56511" marR="56511" marT="37674" marB="37674" anchor="ctr"/>
                </a:tc>
                <a:extLst>
                  <a:ext uri="{0D108BD9-81ED-4DB2-BD59-A6C34878D82A}">
                    <a16:rowId xmlns:a16="http://schemas.microsoft.com/office/drawing/2014/main" val="406851291"/>
                  </a:ext>
                </a:extLst>
              </a:tr>
              <a:tr h="252407">
                <a:tc>
                  <a:txBody>
                    <a:bodyPr/>
                    <a:lstStyle/>
                    <a:p>
                      <a:pPr marL="0" marR="0" indent="66675" algn="just">
                        <a:buNone/>
                      </a:pPr>
                      <a:r>
                        <a:rPr lang="zh-CN" altLang="en-US" sz="1200" kern="100">
                          <a:effectLst/>
                        </a:rPr>
                        <a:t>二、持有国外金融资产</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0.01</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2.1</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1.15</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6.4</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16.66</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11.2</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dirty="0">
                          <a:effectLst/>
                        </a:rPr>
                        <a:t>50.24</a:t>
                      </a:r>
                      <a:endParaRPr lang="zh-CN" altLang="en-US" sz="1200" kern="100" dirty="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7.3</a:t>
                      </a:r>
                      <a:endParaRPr lang="zh-CN" altLang="en-US" sz="1200" kern="100">
                        <a:effectLst/>
                        <a:latin typeface="Times New Roman" panose="02020603050405020304" pitchFamily="18" charset="0"/>
                      </a:endParaRPr>
                    </a:p>
                  </a:txBody>
                  <a:tcPr marL="56511" marR="56511" marT="37674" marB="37674" anchor="ctr"/>
                </a:tc>
                <a:extLst>
                  <a:ext uri="{0D108BD9-81ED-4DB2-BD59-A6C34878D82A}">
                    <a16:rowId xmlns:a16="http://schemas.microsoft.com/office/drawing/2014/main" val="1485986863"/>
                  </a:ext>
                </a:extLst>
              </a:tr>
              <a:tr h="252407">
                <a:tc>
                  <a:txBody>
                    <a:bodyPr/>
                    <a:lstStyle/>
                    <a:p>
                      <a:pPr marL="0" marR="0" indent="200025" algn="just">
                        <a:buNone/>
                      </a:pPr>
                      <a:r>
                        <a:rPr lang="en-US" altLang="zh-CN" sz="1200" kern="100">
                          <a:effectLst/>
                        </a:rPr>
                        <a:t>1</a:t>
                      </a:r>
                      <a:r>
                        <a:rPr lang="zh-CN" altLang="en-US" sz="1200" kern="100">
                          <a:effectLst/>
                        </a:rPr>
                        <a:t>直接投资</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0.15</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0.8</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0.78</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0.5</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13.02</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dirty="0">
                          <a:effectLst/>
                        </a:rPr>
                        <a:t>1.9</a:t>
                      </a:r>
                      <a:endParaRPr lang="zh-CN" altLang="en-US" sz="1200" kern="100" dirty="0">
                        <a:effectLst/>
                        <a:latin typeface="Times New Roman" panose="02020603050405020304" pitchFamily="18" charset="0"/>
                      </a:endParaRPr>
                    </a:p>
                  </a:txBody>
                  <a:tcPr marL="56511" marR="56511" marT="37674" marB="37674" anchor="ctr"/>
                </a:tc>
                <a:extLst>
                  <a:ext uri="{0D108BD9-81ED-4DB2-BD59-A6C34878D82A}">
                    <a16:rowId xmlns:a16="http://schemas.microsoft.com/office/drawing/2014/main" val="3392203155"/>
                  </a:ext>
                </a:extLst>
              </a:tr>
              <a:tr h="252407">
                <a:tc>
                  <a:txBody>
                    <a:bodyPr/>
                    <a:lstStyle/>
                    <a:p>
                      <a:pPr marL="0" marR="0" indent="200025" algn="just">
                        <a:buNone/>
                      </a:pPr>
                      <a:r>
                        <a:rPr lang="en-US" altLang="zh-CN" sz="1200" kern="100">
                          <a:effectLst/>
                        </a:rPr>
                        <a:t>2</a:t>
                      </a:r>
                      <a:r>
                        <a:rPr lang="zh-CN" altLang="en-US" sz="1200" kern="100">
                          <a:effectLst/>
                        </a:rPr>
                        <a:t>证券投资</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0.14</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0.1</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dirty="0">
                          <a:effectLst/>
                        </a:rPr>
                        <a:t>3.44</a:t>
                      </a:r>
                      <a:endParaRPr lang="zh-CN" altLang="en-US" sz="1200" kern="100" dirty="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dirty="0">
                          <a:effectLst/>
                        </a:rPr>
                        <a:t>0.5</a:t>
                      </a:r>
                      <a:endParaRPr lang="zh-CN" altLang="en-US" sz="1200" kern="100" dirty="0">
                        <a:effectLst/>
                        <a:latin typeface="Times New Roman" panose="02020603050405020304" pitchFamily="18" charset="0"/>
                      </a:endParaRPr>
                    </a:p>
                  </a:txBody>
                  <a:tcPr marL="56511" marR="56511" marT="37674" marB="37674" anchor="ctr"/>
                </a:tc>
                <a:extLst>
                  <a:ext uri="{0D108BD9-81ED-4DB2-BD59-A6C34878D82A}">
                    <a16:rowId xmlns:a16="http://schemas.microsoft.com/office/drawing/2014/main" val="768080026"/>
                  </a:ext>
                </a:extLst>
              </a:tr>
              <a:tr h="252407">
                <a:tc>
                  <a:txBody>
                    <a:bodyPr/>
                    <a:lstStyle/>
                    <a:p>
                      <a:pPr marL="0" marR="0" indent="200025" algn="just">
                        <a:buNone/>
                      </a:pPr>
                      <a:r>
                        <a:rPr lang="en-US" altLang="zh-CN" sz="1200" kern="100">
                          <a:effectLst/>
                        </a:rPr>
                        <a:t>3</a:t>
                      </a:r>
                      <a:r>
                        <a:rPr lang="zh-CN" altLang="en-US" sz="1200" kern="100">
                          <a:effectLst/>
                        </a:rPr>
                        <a:t>衍生工具</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dirty="0">
                          <a:effectLst/>
                        </a:rPr>
                        <a:t> </a:t>
                      </a:r>
                      <a:endParaRPr lang="zh-CN" altLang="en-US" sz="1200" kern="100" dirty="0">
                        <a:effectLst/>
                        <a:latin typeface="Times New Roman" panose="02020603050405020304" pitchFamily="18" charset="0"/>
                      </a:endParaRPr>
                    </a:p>
                  </a:txBody>
                  <a:tcPr marL="56511" marR="56511" marT="37674" marB="37674" anchor="ctr"/>
                </a:tc>
                <a:extLst>
                  <a:ext uri="{0D108BD9-81ED-4DB2-BD59-A6C34878D82A}">
                    <a16:rowId xmlns:a16="http://schemas.microsoft.com/office/drawing/2014/main" val="1583608614"/>
                  </a:ext>
                </a:extLst>
              </a:tr>
              <a:tr h="252407">
                <a:tc>
                  <a:txBody>
                    <a:bodyPr/>
                    <a:lstStyle/>
                    <a:p>
                      <a:pPr marL="0" marR="0" indent="200025" algn="just">
                        <a:buNone/>
                      </a:pPr>
                      <a:r>
                        <a:rPr lang="en-US" altLang="zh-CN" sz="1200" kern="100">
                          <a:effectLst/>
                        </a:rPr>
                        <a:t>4</a:t>
                      </a:r>
                      <a:r>
                        <a:rPr lang="zh-CN" altLang="en-US" sz="1200" kern="100">
                          <a:effectLst/>
                        </a:rPr>
                        <a:t>其他投资</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zh-CN" altLang="en-US" sz="1200" kern="100">
                          <a:effectLst/>
                        </a:rPr>
                        <a:t> </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0.34</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1.9</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4.54</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3.0</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12.04</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dirty="0">
                          <a:effectLst/>
                        </a:rPr>
                        <a:t>1.8</a:t>
                      </a:r>
                      <a:endParaRPr lang="zh-CN" altLang="en-US" sz="1200" kern="100" dirty="0">
                        <a:effectLst/>
                        <a:latin typeface="Times New Roman" panose="02020603050405020304" pitchFamily="18" charset="0"/>
                      </a:endParaRPr>
                    </a:p>
                  </a:txBody>
                  <a:tcPr marL="56511" marR="56511" marT="37674" marB="37674" anchor="ctr"/>
                </a:tc>
                <a:extLst>
                  <a:ext uri="{0D108BD9-81ED-4DB2-BD59-A6C34878D82A}">
                    <a16:rowId xmlns:a16="http://schemas.microsoft.com/office/drawing/2014/main" val="1695395757"/>
                  </a:ext>
                </a:extLst>
              </a:tr>
              <a:tr h="252407">
                <a:tc>
                  <a:txBody>
                    <a:bodyPr/>
                    <a:lstStyle/>
                    <a:p>
                      <a:pPr marL="0" marR="0" indent="200025" algn="just">
                        <a:buNone/>
                      </a:pPr>
                      <a:r>
                        <a:rPr lang="en-US" altLang="zh-CN" sz="1200" kern="100">
                          <a:effectLst/>
                        </a:rPr>
                        <a:t>5</a:t>
                      </a:r>
                      <a:r>
                        <a:rPr lang="zh-CN" altLang="en-US" sz="1200" kern="100">
                          <a:effectLst/>
                        </a:rPr>
                        <a:t>储备资产</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0.01</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2.1</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0.67</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3.7</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11.21</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7.5</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a:effectLst/>
                        </a:rPr>
                        <a:t>21.74</a:t>
                      </a:r>
                      <a:endParaRPr lang="zh-CN" altLang="en-US" sz="1200" kern="100">
                        <a:effectLst/>
                        <a:latin typeface="Times New Roman" panose="02020603050405020304" pitchFamily="18" charset="0"/>
                      </a:endParaRPr>
                    </a:p>
                  </a:txBody>
                  <a:tcPr marL="56511" marR="56511" marT="37674" marB="37674" anchor="ctr"/>
                </a:tc>
                <a:tc>
                  <a:txBody>
                    <a:bodyPr/>
                    <a:lstStyle/>
                    <a:p>
                      <a:pPr marL="0" marR="0" algn="ctr">
                        <a:buNone/>
                      </a:pPr>
                      <a:r>
                        <a:rPr lang="en-US" altLang="zh-CN" sz="1200" kern="100" dirty="0">
                          <a:effectLst/>
                        </a:rPr>
                        <a:t>3.2</a:t>
                      </a:r>
                      <a:endParaRPr lang="zh-CN" altLang="en-US" sz="1200" kern="100" dirty="0">
                        <a:effectLst/>
                        <a:latin typeface="Times New Roman" panose="02020603050405020304" pitchFamily="18" charset="0"/>
                      </a:endParaRPr>
                    </a:p>
                  </a:txBody>
                  <a:tcPr marL="56511" marR="56511" marT="37674" marB="37674" anchor="ctr"/>
                </a:tc>
                <a:extLst>
                  <a:ext uri="{0D108BD9-81ED-4DB2-BD59-A6C34878D82A}">
                    <a16:rowId xmlns:a16="http://schemas.microsoft.com/office/drawing/2014/main" val="2193691324"/>
                  </a:ext>
                </a:extLst>
              </a:tr>
            </a:tbl>
          </a:graphicData>
        </a:graphic>
      </p:graphicFrame>
      <p:sp>
        <p:nvSpPr>
          <p:cNvPr id="8" name="文本框 7">
            <a:extLst>
              <a:ext uri="{FF2B5EF4-FFF2-40B4-BE49-F238E27FC236}">
                <a16:creationId xmlns:a16="http://schemas.microsoft.com/office/drawing/2014/main" id="{E39310D1-BBC7-958C-E39E-830B6F5DAE5C}"/>
              </a:ext>
            </a:extLst>
          </p:cNvPr>
          <p:cNvSpPr txBox="1"/>
          <p:nvPr/>
        </p:nvSpPr>
        <p:spPr>
          <a:xfrm>
            <a:off x="4471327" y="832126"/>
            <a:ext cx="7137400" cy="369332"/>
          </a:xfrm>
          <a:prstGeom prst="rect">
            <a:avLst/>
          </a:prstGeom>
          <a:noFill/>
        </p:spPr>
        <p:txBody>
          <a:bodyPr wrap="square">
            <a:spAutoFit/>
          </a:bodyPr>
          <a:lstStyle/>
          <a:p>
            <a:pPr marL="0" marR="0" algn="just">
              <a:buNone/>
            </a:pPr>
            <a:r>
              <a:rPr lang="zh-CN" altLang="en-US" dirty="0">
                <a:latin typeface="华文楷体" panose="02010600040101010101" charset="-122"/>
                <a:ea typeface="华文楷体" panose="02010600040101010101" charset="-122"/>
              </a:rPr>
              <a:t>表</a:t>
            </a:r>
            <a:r>
              <a:rPr lang="en-US" altLang="zh-CN" dirty="0">
                <a:latin typeface="华文楷体" panose="02010600040101010101" charset="-122"/>
                <a:ea typeface="华文楷体" panose="02010600040101010101" charset="-122"/>
              </a:rPr>
              <a:t>13-14</a:t>
            </a:r>
            <a:r>
              <a:rPr lang="zh-CN" altLang="en-US" dirty="0">
                <a:latin typeface="华文楷体" panose="02010600040101010101" charset="-122"/>
                <a:ea typeface="华文楷体" panose="02010600040101010101" charset="-122"/>
              </a:rPr>
              <a:t>  国民经济金融资产总量（万亿元）及细分金融工具占比（</a:t>
            </a:r>
            <a:r>
              <a:rPr lang="en-US" altLang="zh-CN" dirty="0">
                <a:latin typeface="华文楷体" panose="02010600040101010101" charset="-122"/>
                <a:ea typeface="华文楷体" panose="02010600040101010101" charset="-122"/>
              </a:rPr>
              <a:t>%</a:t>
            </a:r>
            <a:r>
              <a:rPr lang="zh-CN" altLang="en-US" dirty="0">
                <a:latin typeface="华文楷体" panose="02010600040101010101" charset="-122"/>
                <a:ea typeface="华文楷体" panose="02010600040101010101" charset="-122"/>
              </a:rPr>
              <a:t>）</a:t>
            </a:r>
          </a:p>
        </p:txBody>
      </p:sp>
      <p:sp>
        <p:nvSpPr>
          <p:cNvPr id="13" name="文本框 12">
            <a:extLst>
              <a:ext uri="{FF2B5EF4-FFF2-40B4-BE49-F238E27FC236}">
                <a16:creationId xmlns:a16="http://schemas.microsoft.com/office/drawing/2014/main" id="{9ACD03F2-E5A7-AC25-86EC-CFEF5DCF6438}"/>
              </a:ext>
            </a:extLst>
          </p:cNvPr>
          <p:cNvSpPr txBox="1"/>
          <p:nvPr/>
        </p:nvSpPr>
        <p:spPr>
          <a:xfrm>
            <a:off x="552185" y="2316437"/>
            <a:ext cx="3191933" cy="3170099"/>
          </a:xfrm>
          <a:prstGeom prst="rect">
            <a:avLst/>
          </a:prstGeom>
          <a:noFill/>
        </p:spPr>
        <p:txBody>
          <a:bodyPr wrap="square">
            <a:spAutoFit/>
          </a:bodyPr>
          <a:lstStyle/>
          <a:p>
            <a:pPr indent="457200"/>
            <a:r>
              <a:rPr lang="zh-CN" altLang="en-US" sz="2000" dirty="0">
                <a:latin typeface="华文楷体" panose="02010600040101010101" charset="-122"/>
                <a:ea typeface="华文楷体" panose="02010600040101010101" charset="-122"/>
              </a:rPr>
              <a:t>我国各类经济主体持有的金融资产总量快速增长。</a:t>
            </a:r>
            <a:endParaRPr lang="en-US" altLang="zh-CN" sz="2000" dirty="0">
              <a:latin typeface="华文楷体" panose="02010600040101010101" charset="-122"/>
              <a:ea typeface="华文楷体" panose="02010600040101010101" charset="-122"/>
            </a:endParaRPr>
          </a:p>
          <a:p>
            <a:pPr indent="457200"/>
            <a:r>
              <a:rPr lang="zh-CN" altLang="en-US" sz="2000" dirty="0">
                <a:latin typeface="华文楷体" panose="02010600040101010101" charset="-122"/>
                <a:ea typeface="华文楷体" panose="02010600040101010101" charset="-122"/>
              </a:rPr>
              <a:t>金融资产结构也发生显著变化。</a:t>
            </a:r>
            <a:endParaRPr lang="en-US" altLang="zh-CN" sz="2000" dirty="0">
              <a:latin typeface="华文楷体" panose="02010600040101010101" charset="-122"/>
              <a:ea typeface="华文楷体" panose="02010600040101010101" charset="-122"/>
            </a:endParaRPr>
          </a:p>
          <a:p>
            <a:pPr indent="457200"/>
            <a:r>
              <a:rPr lang="zh-CN" altLang="en-US" sz="2000" dirty="0">
                <a:latin typeface="华文楷体" panose="02010600040101010101" charset="-122"/>
                <a:ea typeface="华文楷体" panose="02010600040101010101" charset="-122"/>
              </a:rPr>
              <a:t>证券占比从无到有，并经历升降转折。</a:t>
            </a:r>
            <a:endParaRPr lang="en-US" altLang="zh-CN" sz="2000" dirty="0">
              <a:latin typeface="华文楷体" panose="02010600040101010101" charset="-122"/>
              <a:ea typeface="华文楷体" panose="02010600040101010101" charset="-122"/>
            </a:endParaRPr>
          </a:p>
          <a:p>
            <a:pPr indent="457200"/>
            <a:r>
              <a:rPr lang="zh-CN" altLang="en-US" sz="2000" dirty="0">
                <a:latin typeface="华文楷体" panose="02010600040101010101" charset="-122"/>
                <a:ea typeface="华文楷体" panose="02010600040101010101" charset="-122"/>
              </a:rPr>
              <a:t>持有国外金融资产同样先升后降。</a:t>
            </a:r>
            <a:endParaRPr lang="en-US" altLang="zh-CN" sz="2000" dirty="0">
              <a:latin typeface="华文楷体" panose="02010600040101010101" charset="-122"/>
              <a:ea typeface="华文楷体" panose="02010600040101010101" charset="-122"/>
            </a:endParaRPr>
          </a:p>
          <a:p>
            <a:pPr indent="457200"/>
            <a:r>
              <a:rPr lang="zh-CN" altLang="en-US" sz="2000" dirty="0">
                <a:latin typeface="华文楷体" panose="02010600040101010101" charset="-122"/>
                <a:ea typeface="华文楷体" panose="02010600040101010101" charset="-122"/>
              </a:rPr>
              <a:t>对外直接投资占比则继续保持增长态势。</a:t>
            </a:r>
          </a:p>
        </p:txBody>
      </p:sp>
    </p:spTree>
    <p:extLst>
      <p:ext uri="{BB962C8B-B14F-4D97-AF65-F5344CB8AC3E}">
        <p14:creationId xmlns:p14="http://schemas.microsoft.com/office/powerpoint/2010/main" val="4137825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par>
                                <p:cTn id="8" presetID="3" presetClass="entr" presetSubtype="1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E2D719-8A32-1DE6-97E3-FD9D84294A82}"/>
            </a:ext>
          </a:extLst>
        </p:cNvPr>
        <p:cNvGrpSpPr/>
        <p:nvPr/>
      </p:nvGrpSpPr>
      <p:grpSpPr>
        <a:xfrm>
          <a:off x="0" y="0"/>
          <a:ext cx="0" cy="0"/>
          <a:chOff x="0" y="0"/>
          <a:chExt cx="0" cy="0"/>
        </a:xfrm>
      </p:grpSpPr>
      <p:sp>
        <p:nvSpPr>
          <p:cNvPr id="6" name="灯片编号占位符 6">
            <a:extLst>
              <a:ext uri="{FF2B5EF4-FFF2-40B4-BE49-F238E27FC236}">
                <a16:creationId xmlns:a16="http://schemas.microsoft.com/office/drawing/2014/main" id="{0C3A39A8-2380-4A6D-68D3-CF08D96C9BC1}"/>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4</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484B6B23-3E19-6EA1-FE85-3349D1479DBF}"/>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一、金融对宏观经济的作用</a:t>
            </a:r>
          </a:p>
        </p:txBody>
      </p:sp>
      <p:sp>
        <p:nvSpPr>
          <p:cNvPr id="4" name="内容占位符 3">
            <a:extLst>
              <a:ext uri="{FF2B5EF4-FFF2-40B4-BE49-F238E27FC236}">
                <a16:creationId xmlns:a16="http://schemas.microsoft.com/office/drawing/2014/main" id="{D1EC64CE-AF67-6BA2-27FF-3F10485540C2}"/>
              </a:ext>
            </a:extLst>
          </p:cNvPr>
          <p:cNvSpPr>
            <a:spLocks noGrp="1"/>
          </p:cNvSpPr>
          <p:nvPr>
            <p:ph idx="1"/>
          </p:nvPr>
        </p:nvSpPr>
        <p:spPr>
          <a:xfrm>
            <a:off x="567267" y="1036483"/>
            <a:ext cx="11497733" cy="5713941"/>
          </a:xfrm>
        </p:spPr>
        <p:txBody>
          <a:bodyPr>
            <a:normAutofit/>
          </a:bodyPr>
          <a:lstStyle/>
          <a:p>
            <a:pPr marL="0" marR="0" lvl="0" indent="72000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zh-CN" altLang="en-US" b="1" i="0" u="none" strike="noStrike" kern="1200" cap="none" spc="0" normalizeH="0" baseline="0" noProof="0" dirty="0">
                <a:ln>
                  <a:noFill/>
                </a:ln>
                <a:solidFill>
                  <a:srgbClr val="ED7D31"/>
                </a:solidFill>
                <a:effectLst/>
                <a:uLnTx/>
                <a:uFillTx/>
                <a:latin typeface="华文楷体" panose="02010600040101010101" charset="-122"/>
                <a:ea typeface="华文楷体" panose="02010600040101010101" charset="-122"/>
                <a:cs typeface="+mn-cs"/>
              </a:rPr>
              <a:t>（</a:t>
            </a:r>
            <a:r>
              <a:rPr lang="zh-CN" altLang="en-US" b="1" dirty="0">
                <a:solidFill>
                  <a:srgbClr val="ED7D31"/>
                </a:solidFill>
                <a:latin typeface="华文楷体" panose="02010600040101010101" charset="-122"/>
                <a:ea typeface="华文楷体" panose="02010600040101010101" charset="-122"/>
              </a:rPr>
              <a:t>二</a:t>
            </a:r>
            <a:r>
              <a:rPr kumimoji="0" lang="zh-CN" altLang="en-US" b="1" i="0" u="none" strike="noStrike" kern="1200" cap="none" spc="0" normalizeH="0" baseline="0" noProof="0" dirty="0">
                <a:ln>
                  <a:noFill/>
                </a:ln>
                <a:solidFill>
                  <a:srgbClr val="ED7D31"/>
                </a:solidFill>
                <a:effectLst/>
                <a:uLnTx/>
                <a:uFillTx/>
                <a:latin typeface="华文楷体" panose="02010600040101010101" charset="-122"/>
                <a:ea typeface="华文楷体" panose="02010600040101010101" charset="-122"/>
                <a:cs typeface="+mn-cs"/>
              </a:rPr>
              <a:t>）金融是一国宏观调控的中心</a:t>
            </a:r>
            <a:endParaRPr kumimoji="0" lang="en-US" altLang="zh-CN" b="0" i="0" u="none" strike="noStrike" kern="1200" cap="none" spc="0" normalizeH="0" baseline="0" noProof="0" dirty="0">
              <a:ln>
                <a:noFill/>
              </a:ln>
              <a:solidFill>
                <a:prstClr val="black"/>
              </a:solidFill>
              <a:effectLst/>
              <a:uLnTx/>
              <a:uFillTx/>
              <a:latin typeface="华文楷体" panose="02010600040101010101" charset="-122"/>
              <a:ea typeface="华文楷体" panose="02010600040101010101" charset="-122"/>
              <a:cs typeface="+mn-cs"/>
            </a:endParaRPr>
          </a:p>
          <a:p>
            <a:pPr marL="0" indent="720000">
              <a:lnSpc>
                <a:spcPct val="150000"/>
              </a:lnSpc>
              <a:buNone/>
            </a:pPr>
            <a:r>
              <a:rPr lang="zh-CN" altLang="en-US" sz="2600" dirty="0">
                <a:latin typeface="华文楷体" panose="02010600040101010101" charset="-122"/>
                <a:ea typeface="华文楷体" panose="02010600040101010101" charset="-122"/>
              </a:rPr>
              <a:t>通过调控货币供应量，促进物价稳定和总供需平衡；通过利率、汇率、信贷政策，影响微观经济主体行为，调节经济发展的规模、速度与结构。</a:t>
            </a:r>
            <a:endParaRPr lang="en-US" altLang="zh-CN" sz="2600" dirty="0">
              <a:latin typeface="华文楷体" panose="02010600040101010101" charset="-122"/>
              <a:ea typeface="华文楷体" panose="02010600040101010101" charset="-122"/>
            </a:endParaRPr>
          </a:p>
          <a:p>
            <a:pPr marL="0" indent="720000">
              <a:lnSpc>
                <a:spcPct val="150000"/>
              </a:lnSpc>
              <a:buNone/>
              <a:defRPr/>
            </a:pPr>
            <a:r>
              <a:rPr lang="zh-CN" altLang="en-US" b="1" dirty="0">
                <a:solidFill>
                  <a:srgbClr val="ED7D31"/>
                </a:solidFill>
                <a:latin typeface="华文楷体" panose="02010600040101010101" charset="-122"/>
                <a:ea typeface="华文楷体" panose="02010600040101010101" charset="-122"/>
              </a:rPr>
              <a:t>（三）金融是国家经济稳定的核心</a:t>
            </a:r>
            <a:endParaRPr lang="en-US" altLang="zh-CN" b="1" dirty="0">
              <a:solidFill>
                <a:srgbClr val="ED7D31"/>
              </a:solidFill>
              <a:latin typeface="华文楷体" panose="02010600040101010101" charset="-122"/>
              <a:ea typeface="华文楷体" panose="02010600040101010101" charset="-122"/>
            </a:endParaRPr>
          </a:p>
          <a:p>
            <a:pPr marL="0" indent="720000">
              <a:lnSpc>
                <a:spcPct val="150000"/>
              </a:lnSpc>
              <a:buNone/>
            </a:pPr>
            <a:r>
              <a:rPr lang="zh-CN" altLang="en-US" sz="2600" dirty="0">
                <a:latin typeface="华文楷体" panose="02010600040101010101" charset="-122"/>
                <a:ea typeface="华文楷体" panose="02010600040101010101" charset="-122"/>
              </a:rPr>
              <a:t>国际历史经验有力表明，金融稳定对经济、社会和政治稳定至关重要，国际金融危机往往引发经济危机、社会动荡乃至政权更替。</a:t>
            </a:r>
          </a:p>
        </p:txBody>
      </p:sp>
    </p:spTree>
    <p:extLst>
      <p:ext uri="{BB962C8B-B14F-4D97-AF65-F5344CB8AC3E}">
        <p14:creationId xmlns:p14="http://schemas.microsoft.com/office/powerpoint/2010/main" val="343660668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13" descr="06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5779" y="1146810"/>
            <a:ext cx="10727026" cy="5256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2"/>
          <p:cNvSpPr>
            <a:spLocks noGrp="1" noChangeArrowheads="1"/>
          </p:cNvSpPr>
          <p:nvPr>
            <p:ph type="title"/>
          </p:nvPr>
        </p:nvSpPr>
        <p:spPr>
          <a:xfrm>
            <a:off x="1346731" y="159"/>
            <a:ext cx="9889490" cy="1325563"/>
          </a:xfrm>
        </p:spPr>
        <p:txBody>
          <a:bodyPr>
            <a:normAutofit/>
          </a:bodyPr>
          <a:lstStyle/>
          <a:p>
            <a:pPr algn="ctr"/>
            <a:r>
              <a:rPr lang="zh-CN" altLang="en-US" b="1" dirty="0">
                <a:solidFill>
                  <a:schemeClr val="accent1">
                    <a:lumMod val="50000"/>
                  </a:schemeClr>
                </a:solidFill>
                <a:latin typeface="黑体" panose="02010609060101010101" pitchFamily="49" charset="-122"/>
                <a:ea typeface="黑体" panose="02010609060101010101" pitchFamily="49" charset="-122"/>
              </a:rPr>
              <a:t>思考与练习</a:t>
            </a:r>
            <a:endParaRPr lang="en-US" altLang="zh-CN" b="1" dirty="0">
              <a:solidFill>
                <a:schemeClr val="accent1">
                  <a:lumMod val="50000"/>
                </a:schemeClr>
              </a:solidFill>
              <a:latin typeface="黑体" panose="02010609060101010101" pitchFamily="49" charset="-122"/>
              <a:ea typeface="黑体" panose="02010609060101010101" pitchFamily="49" charset="-122"/>
            </a:endParaRPr>
          </a:p>
        </p:txBody>
      </p:sp>
      <p:sp>
        <p:nvSpPr>
          <p:cNvPr id="6148" name="Rectangle 3"/>
          <p:cNvSpPr>
            <a:spLocks noGrp="1" noChangeArrowheads="1"/>
          </p:cNvSpPr>
          <p:nvPr>
            <p:ph idx="1"/>
          </p:nvPr>
        </p:nvSpPr>
        <p:spPr>
          <a:xfrm>
            <a:off x="1617278" y="1541391"/>
            <a:ext cx="9348396" cy="4684607"/>
          </a:xfrm>
        </p:spPr>
        <p:txBody>
          <a:bodyPr>
            <a:noAutofit/>
          </a:bodyPr>
          <a:lstStyle/>
          <a:p>
            <a:pPr eaLnBrk="1" hangingPunct="1">
              <a:lnSpc>
                <a:spcPct val="150000"/>
              </a:lnSpc>
              <a:spcBef>
                <a:spcPts val="0"/>
              </a:spcBef>
              <a:buFontTx/>
              <a:buNone/>
            </a:pPr>
            <a:r>
              <a:rPr lang="zh-CN" altLang="en-US" sz="2700" b="1" dirty="0">
                <a:solidFill>
                  <a:srgbClr val="7030A0"/>
                </a:solidFill>
                <a:latin typeface="华文楷体" panose="02010600040101010101" charset="-122"/>
                <a:ea typeface="华文楷体" panose="02010600040101010101" charset="-122"/>
                <a:cs typeface="华文楷体" panose="02010600040101010101" charset="-122"/>
              </a:rPr>
              <a:t>（</a:t>
            </a:r>
            <a:r>
              <a:rPr lang="en-US" altLang="zh-CN" sz="2700" b="1" dirty="0">
                <a:solidFill>
                  <a:srgbClr val="7030A0"/>
                </a:solidFill>
                <a:latin typeface="华文楷体" panose="02010600040101010101" charset="-122"/>
                <a:ea typeface="华文楷体" panose="02010600040101010101" charset="-122"/>
                <a:cs typeface="华文楷体" panose="02010600040101010101" charset="-122"/>
              </a:rPr>
              <a:t>1</a:t>
            </a:r>
            <a:r>
              <a:rPr lang="zh-CN" altLang="en-US" sz="2700" b="1" dirty="0">
                <a:solidFill>
                  <a:srgbClr val="7030A0"/>
                </a:solidFill>
                <a:latin typeface="华文楷体" panose="02010600040101010101" charset="-122"/>
                <a:ea typeface="华文楷体" panose="02010600040101010101" charset="-122"/>
                <a:cs typeface="华文楷体" panose="02010600040101010101" charset="-122"/>
              </a:rPr>
              <a:t>）利用资金流量表数据，对我国各机构部门的储蓄率、投资率、储蓄</a:t>
            </a:r>
            <a:r>
              <a:rPr lang="en-US" altLang="zh-CN" sz="2700" b="1" dirty="0">
                <a:solidFill>
                  <a:srgbClr val="7030A0"/>
                </a:solidFill>
                <a:latin typeface="华文楷体" panose="02010600040101010101" charset="-122"/>
                <a:ea typeface="华文楷体" panose="02010600040101010101" charset="-122"/>
                <a:cs typeface="华文楷体" panose="02010600040101010101" charset="-122"/>
              </a:rPr>
              <a:t>-</a:t>
            </a:r>
            <a:r>
              <a:rPr lang="zh-CN" altLang="en-US" sz="2700" b="1" dirty="0">
                <a:solidFill>
                  <a:srgbClr val="7030A0"/>
                </a:solidFill>
                <a:latin typeface="华文楷体" panose="02010600040101010101" charset="-122"/>
                <a:ea typeface="华文楷体" panose="02010600040101010101" charset="-122"/>
                <a:cs typeface="华文楷体" panose="02010600040101010101" charset="-122"/>
              </a:rPr>
              <a:t>投资转化率进行比较。参照教材对全国层面的分析，自行选择一个省份做专题探讨。</a:t>
            </a:r>
            <a:endParaRPr lang="en-US" altLang="zh-CN" sz="2700" b="1" dirty="0">
              <a:solidFill>
                <a:srgbClr val="7030A0"/>
              </a:solidFill>
              <a:latin typeface="华文楷体" panose="02010600040101010101" charset="-122"/>
              <a:ea typeface="华文楷体" panose="02010600040101010101" charset="-122"/>
              <a:cs typeface="华文楷体" panose="02010600040101010101" charset="-122"/>
            </a:endParaRPr>
          </a:p>
          <a:p>
            <a:pPr eaLnBrk="1" hangingPunct="1">
              <a:lnSpc>
                <a:spcPct val="150000"/>
              </a:lnSpc>
              <a:spcBef>
                <a:spcPts val="0"/>
              </a:spcBef>
              <a:buFontTx/>
              <a:buNone/>
            </a:pPr>
            <a:r>
              <a:rPr lang="zh-CN" altLang="en-US" sz="2700" b="1" dirty="0">
                <a:solidFill>
                  <a:srgbClr val="7030A0"/>
                </a:solidFill>
                <a:latin typeface="华文楷体" panose="02010600040101010101" charset="-122"/>
                <a:ea typeface="华文楷体" panose="02010600040101010101" charset="-122"/>
                <a:cs typeface="华文楷体" panose="02010600040101010101" charset="-122"/>
              </a:rPr>
              <a:t>（</a:t>
            </a:r>
            <a:r>
              <a:rPr lang="en-US" altLang="zh-CN" sz="2700" b="1" dirty="0">
                <a:solidFill>
                  <a:srgbClr val="7030A0"/>
                </a:solidFill>
                <a:latin typeface="华文楷体" panose="02010600040101010101" charset="-122"/>
                <a:ea typeface="华文楷体" panose="02010600040101010101" charset="-122"/>
                <a:cs typeface="华文楷体" panose="02010600040101010101" charset="-122"/>
              </a:rPr>
              <a:t>2</a:t>
            </a:r>
            <a:r>
              <a:rPr lang="zh-CN" altLang="en-US" sz="2700" b="1" dirty="0">
                <a:solidFill>
                  <a:srgbClr val="7030A0"/>
                </a:solidFill>
                <a:latin typeface="华文楷体" panose="02010600040101010101" charset="-122"/>
                <a:ea typeface="华文楷体" panose="02010600040101010101" charset="-122"/>
                <a:cs typeface="华文楷体" panose="02010600040101010101" charset="-122"/>
              </a:rPr>
              <a:t>）试对我国货币供应量与经济增长之间的关系进行实证分析。</a:t>
            </a:r>
            <a:endParaRPr lang="en-US" altLang="zh-CN" sz="2700" b="1" dirty="0">
              <a:solidFill>
                <a:srgbClr val="7030A0"/>
              </a:solidFill>
              <a:latin typeface="华文楷体" panose="02010600040101010101" charset="-122"/>
              <a:ea typeface="华文楷体" panose="02010600040101010101" charset="-122"/>
              <a:cs typeface="华文楷体" panose="02010600040101010101" charset="-122"/>
            </a:endParaRPr>
          </a:p>
          <a:p>
            <a:pPr eaLnBrk="1" hangingPunct="1">
              <a:lnSpc>
                <a:spcPct val="150000"/>
              </a:lnSpc>
              <a:spcBef>
                <a:spcPts val="0"/>
              </a:spcBef>
              <a:buFontTx/>
              <a:buNone/>
            </a:pPr>
            <a:r>
              <a:rPr lang="zh-CN" altLang="en-US" sz="2700" b="1" dirty="0">
                <a:solidFill>
                  <a:srgbClr val="7030A0"/>
                </a:solidFill>
                <a:latin typeface="华文楷体" panose="02010600040101010101" charset="-122"/>
                <a:ea typeface="华文楷体" panose="02010600040101010101" charset="-122"/>
                <a:cs typeface="华文楷体" panose="02010600040101010101" charset="-122"/>
              </a:rPr>
              <a:t>（</a:t>
            </a:r>
            <a:r>
              <a:rPr lang="en-US" altLang="zh-CN" sz="2700" b="1" dirty="0">
                <a:solidFill>
                  <a:srgbClr val="7030A0"/>
                </a:solidFill>
                <a:latin typeface="华文楷体" panose="02010600040101010101" charset="-122"/>
                <a:ea typeface="华文楷体" panose="02010600040101010101" charset="-122"/>
                <a:cs typeface="华文楷体" panose="02010600040101010101" charset="-122"/>
              </a:rPr>
              <a:t>3</a:t>
            </a:r>
            <a:r>
              <a:rPr lang="zh-CN" altLang="en-US" sz="2700" b="1" dirty="0">
                <a:solidFill>
                  <a:srgbClr val="7030A0"/>
                </a:solidFill>
                <a:latin typeface="华文楷体" panose="02010600040101010101" charset="-122"/>
                <a:ea typeface="华文楷体" panose="02010600040101010101" charset="-122"/>
                <a:cs typeface="华文楷体" panose="02010600040101010101" charset="-122"/>
              </a:rPr>
              <a:t>）查阅金融结构理论的有关文献，综合利用各类指标，对我国金融结构进行测算，并探讨其对经济发展的影响。</a:t>
            </a: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2919" y="207010"/>
            <a:ext cx="911860" cy="911860"/>
          </a:xfrm>
          <a:prstGeom prst="rect">
            <a:avLst/>
          </a:prstGeom>
        </p:spPr>
      </p:pic>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49</a:t>
            </a:fld>
            <a:endParaRPr lang="zh-CN" altLang="en-US" sz="2000" dirty="0">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5</a:t>
            </a:fld>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二、金融统计的概念与分类</a:t>
            </a:r>
          </a:p>
        </p:txBody>
      </p:sp>
      <p:sp>
        <p:nvSpPr>
          <p:cNvPr id="2" name="文本框 1">
            <a:extLst>
              <a:ext uri="{FF2B5EF4-FFF2-40B4-BE49-F238E27FC236}">
                <a16:creationId xmlns:a16="http://schemas.microsoft.com/office/drawing/2014/main" id="{1BDADE39-4AB6-989B-0037-D0C3703343ED}"/>
              </a:ext>
            </a:extLst>
          </p:cNvPr>
          <p:cNvSpPr txBox="1"/>
          <p:nvPr/>
        </p:nvSpPr>
        <p:spPr>
          <a:xfrm>
            <a:off x="861591" y="1249517"/>
            <a:ext cx="11203341" cy="4589077"/>
          </a:xfrm>
          <a:prstGeom prst="rect">
            <a:avLst/>
          </a:prstGeom>
          <a:noFill/>
        </p:spPr>
        <p:txBody>
          <a:bodyPr wrap="square" rtlCol="0">
            <a:spAutoFit/>
          </a:bodyPr>
          <a:lstStyle/>
          <a:p>
            <a:pPr>
              <a:spcBef>
                <a:spcPct val="50000"/>
              </a:spcBef>
            </a:pPr>
            <a:r>
              <a:rPr lang="zh-CN" altLang="en-US" sz="2800" b="1" dirty="0">
                <a:solidFill>
                  <a:schemeClr val="accent2"/>
                </a:solidFill>
                <a:latin typeface="华文楷体" panose="02010600040101010101" charset="-122"/>
                <a:ea typeface="华文楷体" panose="02010600040101010101" charset="-122"/>
              </a:rPr>
              <a:t>（一）金融统计的概念</a:t>
            </a:r>
          </a:p>
          <a:p>
            <a:pPr indent="720000" fontAlgn="auto">
              <a:lnSpc>
                <a:spcPct val="200000"/>
              </a:lnSpc>
              <a:spcBef>
                <a:spcPts val="0"/>
              </a:spcBef>
              <a:extLst>
                <a:ext uri="{35155182-B16C-46BC-9424-99874614C6A1}">
                  <wpsdc:indentchars xmlns:lc="http://schemas.openxmlformats.org/drawingml/2006/lockedCanvas" xmlns:wpsdc="http://www.wps.cn/officeDocument/2017/drawingmlCustomData" xmlns="" val="200" checksum="4158780845"/>
                </a:ext>
              </a:extLst>
            </a:pPr>
            <a:r>
              <a:rPr lang="zh-CN" altLang="en-US" sz="2400" dirty="0">
                <a:latin typeface="华文楷体" panose="02010600040101010101" charset="-122"/>
                <a:ea typeface="华文楷体" panose="02010600040101010101" charset="-122"/>
              </a:rPr>
              <a:t>金融统计是运用统计学理论和方法，对金融活动进行分类与量化，并通过数据搜集、整理和分析，揭示金融现象背后的数量关系与规律的研究工具。</a:t>
            </a:r>
            <a:endParaRPr lang="en-US" altLang="zh-CN" sz="2400" dirty="0">
              <a:latin typeface="华文楷体" panose="02010600040101010101" charset="-122"/>
              <a:ea typeface="华文楷体" panose="02010600040101010101" charset="-122"/>
            </a:endParaRPr>
          </a:p>
          <a:p>
            <a:pPr indent="720000" fontAlgn="auto">
              <a:lnSpc>
                <a:spcPct val="200000"/>
              </a:lnSpc>
              <a:spcBef>
                <a:spcPts val="0"/>
              </a:spcBef>
              <a:extLst>
                <a:ext uri="{35155182-B16C-46BC-9424-99874614C6A1}">
                  <wpsdc:indentchars xmlns:lc="http://schemas.openxmlformats.org/drawingml/2006/lockedCanvas" xmlns:wpsdc="http://www.wps.cn/officeDocument/2017/drawingmlCustomData" xmlns="" val="200" checksum="4158780845"/>
                </a:ext>
              </a:extLst>
            </a:pPr>
            <a:r>
              <a:rPr lang="zh-CN" altLang="en-US" sz="2400" dirty="0">
                <a:latin typeface="华文楷体" panose="02010600040101010101" charset="-122"/>
                <a:ea typeface="华文楷体" panose="02010600040101010101" charset="-122"/>
              </a:rPr>
              <a:t>任何事物都是质和量的辩证统一体，其内在属性与数量特征相互依存。</a:t>
            </a:r>
            <a:endParaRPr lang="en-US" altLang="zh-CN" sz="2400" dirty="0">
              <a:latin typeface="华文楷体" panose="02010600040101010101" charset="-122"/>
              <a:ea typeface="华文楷体" panose="02010600040101010101" charset="-122"/>
            </a:endParaRPr>
          </a:p>
          <a:p>
            <a:pPr indent="720000" fontAlgn="auto">
              <a:lnSpc>
                <a:spcPct val="200000"/>
              </a:lnSpc>
              <a:spcBef>
                <a:spcPts val="0"/>
              </a:spcBef>
              <a:extLst>
                <a:ext uri="{35155182-B16C-46BC-9424-99874614C6A1}">
                  <wpsdc:indentchars xmlns:lc="http://schemas.openxmlformats.org/drawingml/2006/lockedCanvas" xmlns:wpsdc="http://www.wps.cn/officeDocument/2017/drawingmlCustomData" xmlns="" val="200" checksum="4158780845"/>
                </a:ext>
              </a:extLst>
            </a:pPr>
            <a:r>
              <a:rPr lang="zh-CN" altLang="en-US" sz="2400" dirty="0">
                <a:latin typeface="华文楷体" panose="02010600040101010101" charset="-122"/>
                <a:ea typeface="华文楷体" panose="02010600040101010101" charset="-122"/>
              </a:rPr>
              <a:t>金融统计以社会经济发展中金融现象的数量关系为研究对象，力求揭示其背后内在规律和本质特征，进而为金融体制与金融政策的设计实施提供依据。</a:t>
            </a:r>
            <a:endParaRPr lang="en-US" altLang="zh-CN" sz="2400" dirty="0">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lc="http://schemas.openxmlformats.org/drawingml/2006/lockedCanvas" xmlns:wpsdc="http://www.wps.cn/officeDocument/2017/drawingmlCustomData" xmlns="" val="200" checksum="4158780845"/>
                </a:ext>
              </a:extLst>
            </a:pPr>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CD7318-9A67-DB2F-AA27-157178023B36}"/>
            </a:ext>
          </a:extLst>
        </p:cNvPr>
        <p:cNvGrpSpPr/>
        <p:nvPr/>
      </p:nvGrpSpPr>
      <p:grpSpPr>
        <a:xfrm>
          <a:off x="0" y="0"/>
          <a:ext cx="0" cy="0"/>
          <a:chOff x="0" y="0"/>
          <a:chExt cx="0" cy="0"/>
        </a:xfrm>
      </p:grpSpPr>
      <p:sp>
        <p:nvSpPr>
          <p:cNvPr id="5" name="灯片编号占位符 6">
            <a:extLst>
              <a:ext uri="{FF2B5EF4-FFF2-40B4-BE49-F238E27FC236}">
                <a16:creationId xmlns:a16="http://schemas.microsoft.com/office/drawing/2014/main" id="{80BA05F2-E587-D7EB-4DCA-06E06DD4902A}"/>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6</a:t>
            </a:fld>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24C91184-4D0A-9C20-6BDC-0302390D50A9}"/>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二、金融统计的概念与分类</a:t>
            </a:r>
          </a:p>
        </p:txBody>
      </p:sp>
      <p:sp>
        <p:nvSpPr>
          <p:cNvPr id="2" name="文本框 1">
            <a:extLst>
              <a:ext uri="{FF2B5EF4-FFF2-40B4-BE49-F238E27FC236}">
                <a16:creationId xmlns:a16="http://schemas.microsoft.com/office/drawing/2014/main" id="{5F369D0E-AEB4-0FD9-60F4-E46E632F3E30}"/>
              </a:ext>
            </a:extLst>
          </p:cNvPr>
          <p:cNvSpPr txBox="1"/>
          <p:nvPr/>
        </p:nvSpPr>
        <p:spPr>
          <a:xfrm>
            <a:off x="861591" y="773229"/>
            <a:ext cx="11330409" cy="5775492"/>
          </a:xfrm>
          <a:prstGeom prst="rect">
            <a:avLst/>
          </a:prstGeom>
          <a:noFill/>
        </p:spPr>
        <p:txBody>
          <a:bodyPr wrap="square" rtlCol="0">
            <a:spAutoFit/>
          </a:bodyPr>
          <a:lstStyle/>
          <a:p>
            <a:pPr marL="0" marR="0" lvl="0" indent="0" algn="l" defTabSz="914400" rtl="0" eaLnBrk="1" fontAlgn="auto" latinLnBrk="0" hangingPunct="1">
              <a:lnSpc>
                <a:spcPct val="170000"/>
              </a:lnSpc>
              <a:spcBef>
                <a:spcPct val="50000"/>
              </a:spcBef>
              <a:spcAft>
                <a:spcPts val="0"/>
              </a:spcAft>
              <a:buClrTx/>
              <a:buSzTx/>
              <a:buFontTx/>
              <a:buNone/>
              <a:tabLst/>
              <a:defRPr/>
            </a:pPr>
            <a:r>
              <a:rPr kumimoji="0" lang="zh-CN" altLang="en-US" sz="2800" b="1" i="0" u="none" strike="noStrike" kern="1200" cap="none" spc="0" normalizeH="0" baseline="0" noProof="0" dirty="0">
                <a:ln>
                  <a:noFill/>
                </a:ln>
                <a:solidFill>
                  <a:srgbClr val="ED7D31"/>
                </a:solidFill>
                <a:effectLst/>
                <a:uLnTx/>
                <a:uFillTx/>
                <a:latin typeface="华文楷体" panose="02010600040101010101" charset="-122"/>
                <a:ea typeface="华文楷体" panose="02010600040101010101" charset="-122"/>
                <a:cs typeface="+mn-cs"/>
              </a:rPr>
              <a:t>（二）金融统计的分类</a:t>
            </a:r>
          </a:p>
          <a:p>
            <a:pPr marL="0" marR="0" lvl="0" indent="720000" algn="l" defTabSz="914400" rtl="0" eaLnBrk="1" fontAlgn="auto" latinLnBrk="0" hangingPunct="1">
              <a:lnSpc>
                <a:spcPct val="170000"/>
              </a:lnSpc>
              <a:spcBef>
                <a:spcPts val="0"/>
              </a:spcBef>
              <a:spcAft>
                <a:spcPts val="0"/>
              </a:spcAft>
              <a:buClrTx/>
              <a:buSzTx/>
              <a:buFontTx/>
              <a:buNone/>
              <a:tabLst/>
              <a:defRPr/>
              <a:extLst>
                <a:ext uri="{35155182-B16C-46BC-9424-99874614C6A1}">
                  <wpsdc:indentchars xmlns="" xmlns:wpsdc="http://www.wps.cn/officeDocument/2017/drawingmlCustomData" xmlns:lc="http://schemas.openxmlformats.org/drawingml/2006/lockedCanvas" val="200" checksum="4158780845"/>
                </a:ext>
              </a:extLst>
            </a:pPr>
            <a:r>
              <a:rPr kumimoji="0" lang="zh-CN" altLang="en-US" sz="2400" b="0" i="0" u="none" strike="noStrike" kern="1200" cap="none" spc="0" normalizeH="0" baseline="0" noProof="0" dirty="0">
                <a:ln>
                  <a:noFill/>
                </a:ln>
                <a:solidFill>
                  <a:prstClr val="black"/>
                </a:solidFill>
                <a:effectLst/>
                <a:uLnTx/>
                <a:uFillTx/>
                <a:latin typeface="华文楷体" panose="02010600040101010101" charset="-122"/>
                <a:ea typeface="华文楷体" panose="02010600040101010101" charset="-122"/>
                <a:cs typeface="+mn-cs"/>
              </a:rPr>
              <a:t>金融统计涵盖统计工作与统计分析两大层面，后者以前者为基础。</a:t>
            </a:r>
            <a:endParaRPr kumimoji="0" lang="en-US" altLang="zh-CN" sz="2400" b="0" i="0" u="none" strike="noStrike" kern="1200" cap="none" spc="0" normalizeH="0" baseline="0" noProof="0" dirty="0">
              <a:ln>
                <a:noFill/>
              </a:ln>
              <a:solidFill>
                <a:prstClr val="black"/>
              </a:solidFill>
              <a:effectLst/>
              <a:uLnTx/>
              <a:uFillTx/>
              <a:latin typeface="华文楷体" panose="02010600040101010101" charset="-122"/>
              <a:ea typeface="华文楷体" panose="02010600040101010101" charset="-122"/>
              <a:cs typeface="+mn-cs"/>
            </a:endParaRPr>
          </a:p>
          <a:p>
            <a:pPr indent="720000">
              <a:lnSpc>
                <a:spcPct val="170000"/>
              </a:lnSpc>
              <a:defRPr/>
              <a:extLst>
                <a:ext uri="{35155182-B16C-46BC-9424-99874614C6A1}">
                  <wpsdc:indentchars xmlns="" xmlns:wpsdc="http://www.wps.cn/officeDocument/2017/drawingmlCustomData" xmlns:lc="http://schemas.openxmlformats.org/drawingml/2006/lockedCanvas" val="200" checksum="4158780845"/>
                </a:ext>
              </a:extLst>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．金融统计工作</a:t>
            </a:r>
            <a:endParaRPr lang="en-US" altLang="zh-CN" sz="2400" b="1" dirty="0">
              <a:solidFill>
                <a:srgbClr val="5B9BD5"/>
              </a:solidFill>
              <a:latin typeface="华文楷体" panose="02010600040101010101" charset="-122"/>
              <a:ea typeface="华文楷体" panose="02010600040101010101" charset="-122"/>
              <a:cs typeface="华文楷体" panose="02010600040101010101" charset="-122"/>
            </a:endParaRPr>
          </a:p>
          <a:p>
            <a:pPr indent="720000">
              <a:lnSpc>
                <a:spcPct val="170000"/>
              </a:lnSpc>
              <a:defRPr/>
              <a:extLst>
                <a:ext uri="{35155182-B16C-46BC-9424-99874614C6A1}">
                  <wpsdc:indentchars xmlns="" xmlns:wpsdc="http://www.wps.cn/officeDocument/2017/drawingmlCustomData" xmlns:lc="http://schemas.openxmlformats.org/drawingml/2006/lockedCanvas" val="200" checksum="4158780845"/>
                </a:ext>
              </a:extLst>
            </a:pPr>
            <a:r>
              <a:rPr kumimoji="0" lang="en-US" altLang="zh-CN" sz="2400" b="0" i="0" u="none" strike="noStrike" kern="1200" cap="none" spc="0" normalizeH="0" baseline="0" noProof="0" dirty="0">
                <a:ln>
                  <a:noFill/>
                </a:ln>
                <a:solidFill>
                  <a:prstClr val="black"/>
                </a:solidFill>
                <a:effectLst/>
                <a:uLnTx/>
                <a:uFillTx/>
                <a:latin typeface="华文楷体" panose="02010600040101010101" charset="-122"/>
                <a:ea typeface="华文楷体" panose="02010600040101010101" charset="-122"/>
                <a:cs typeface="+mn-cs"/>
              </a:rPr>
              <a:t>1978</a:t>
            </a:r>
            <a:r>
              <a:rPr kumimoji="0" lang="zh-CN" altLang="en-US" sz="2400" b="0" i="0" u="none" strike="noStrike" kern="1200" cap="none" spc="0" normalizeH="0" baseline="0" noProof="0" dirty="0">
                <a:ln>
                  <a:noFill/>
                </a:ln>
                <a:solidFill>
                  <a:prstClr val="black"/>
                </a:solidFill>
                <a:effectLst/>
                <a:uLnTx/>
                <a:uFillTx/>
                <a:latin typeface="华文楷体" panose="02010600040101010101" charset="-122"/>
                <a:ea typeface="华文楷体" panose="02010600040101010101" charset="-122"/>
                <a:cs typeface="+mn-cs"/>
              </a:rPr>
              <a:t>年以来，我国金融统计工作取得快速发展，中央银行和商业银行均设立专门统计机构，建立起与国际统计规范基本接轨的金融统计体系。</a:t>
            </a:r>
            <a:endParaRPr kumimoji="0" lang="en-US" altLang="zh-CN" sz="2400" b="0" i="0" u="none" strike="noStrike" kern="1200" cap="none" spc="0" normalizeH="0" baseline="0" noProof="0" dirty="0">
              <a:ln>
                <a:noFill/>
              </a:ln>
              <a:solidFill>
                <a:prstClr val="black"/>
              </a:solidFill>
              <a:effectLst/>
              <a:uLnTx/>
              <a:uFillTx/>
              <a:latin typeface="华文楷体" panose="02010600040101010101" charset="-122"/>
              <a:ea typeface="华文楷体" panose="02010600040101010101" charset="-122"/>
              <a:cs typeface="+mn-cs"/>
            </a:endParaRPr>
          </a:p>
          <a:p>
            <a:pPr marL="0" marR="0" lvl="0" indent="720000" algn="l" defTabSz="914400" rtl="0" eaLnBrk="1" fontAlgn="auto" latinLnBrk="0" hangingPunct="1">
              <a:lnSpc>
                <a:spcPct val="170000"/>
              </a:lnSpc>
              <a:spcBef>
                <a:spcPts val="0"/>
              </a:spcBef>
              <a:spcAft>
                <a:spcPts val="0"/>
              </a:spcAft>
              <a:buClrTx/>
              <a:buSzTx/>
              <a:buFontTx/>
              <a:buNone/>
              <a:tabLst/>
              <a:defRPr/>
              <a:extLst>
                <a:ext uri="{35155182-B16C-46BC-9424-99874614C6A1}">
                  <wpsdc:indentchars xmlns="" xmlns:wpsdc="http://www.wps.cn/officeDocument/2017/drawingmlCustomData" xmlns:lc="http://schemas.openxmlformats.org/drawingml/2006/lockedCanvas" val="200" checksum="4158780845"/>
                </a:ext>
              </a:extLst>
            </a:pPr>
            <a:r>
              <a:rPr kumimoji="0" lang="zh-CN" altLang="en-US" sz="2400" b="0" i="0" u="none" strike="noStrike" kern="1200" cap="none" spc="0" normalizeH="0" baseline="0" noProof="0" dirty="0">
                <a:ln>
                  <a:noFill/>
                </a:ln>
                <a:solidFill>
                  <a:prstClr val="black"/>
                </a:solidFill>
                <a:effectLst/>
                <a:uLnTx/>
                <a:uFillTx/>
                <a:latin typeface="华文楷体" panose="02010600040101010101" charset="-122"/>
                <a:ea typeface="华文楷体" panose="02010600040101010101" charset="-122"/>
                <a:cs typeface="+mn-cs"/>
              </a:rPr>
              <a:t>我国现行金融统计体系，兼顾微观监测（金融市场统计）与宏观调控（货币供需管理）两方面职能，主要包括资金流量统计、货币供应量统计、信贷收支统计、现金收支统计、对外金融统计、金融市场统计、中央银行专项调查、和保险统计等八类工作。</a:t>
            </a:r>
            <a:endParaRPr lang="zh-CN" altLang="en-US" dirty="0"/>
          </a:p>
        </p:txBody>
      </p:sp>
    </p:spTree>
    <p:extLst>
      <p:ext uri="{BB962C8B-B14F-4D97-AF65-F5344CB8AC3E}">
        <p14:creationId xmlns:p14="http://schemas.microsoft.com/office/powerpoint/2010/main" val="34993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blinds(horizontal)">
                                      <p:cBhvr>
                                        <p:cTn id="7" dur="500"/>
                                        <p:tgtEl>
                                          <p:spTgt spid="2">
                                            <p:txEl>
                                              <p:pRg st="2" end="2"/>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2">
                                            <p:txEl>
                                              <p:pRg st="3" end="3"/>
                                            </p:txEl>
                                          </p:spTgt>
                                        </p:tgtEl>
                                        <p:attrNameLst>
                                          <p:attrName>style.visibility</p:attrName>
                                        </p:attrNameLst>
                                      </p:cBhvr>
                                      <p:to>
                                        <p:strVal val="visible"/>
                                      </p:to>
                                    </p:set>
                                    <p:animEffect transition="in" filter="blinds(horizontal)">
                                      <p:cBhvr>
                                        <p:cTn id="10" dur="500"/>
                                        <p:tgtEl>
                                          <p:spTgt spid="2">
                                            <p:txEl>
                                              <p:pRg st="3" end="3"/>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animEffect transition="in" filter="blinds(horizontal)">
                                      <p:cBhvr>
                                        <p:cTn id="13"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6D265B-0B3D-2C51-7F90-221AFDDEBC90}"/>
            </a:ext>
          </a:extLst>
        </p:cNvPr>
        <p:cNvGrpSpPr/>
        <p:nvPr/>
      </p:nvGrpSpPr>
      <p:grpSpPr>
        <a:xfrm>
          <a:off x="0" y="0"/>
          <a:ext cx="0" cy="0"/>
          <a:chOff x="0" y="0"/>
          <a:chExt cx="0" cy="0"/>
        </a:xfrm>
      </p:grpSpPr>
      <p:sp>
        <p:nvSpPr>
          <p:cNvPr id="5" name="灯片编号占位符 6">
            <a:extLst>
              <a:ext uri="{FF2B5EF4-FFF2-40B4-BE49-F238E27FC236}">
                <a16:creationId xmlns:a16="http://schemas.microsoft.com/office/drawing/2014/main" id="{07EBDBDA-6369-3246-508E-6B1C2F18A1F4}"/>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7</a:t>
            </a:fld>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B5BCF861-76F6-775D-F96A-CD6BFAC36765}"/>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二、金融统计的概念与分类</a:t>
            </a:r>
          </a:p>
        </p:txBody>
      </p:sp>
      <p:sp>
        <p:nvSpPr>
          <p:cNvPr id="2" name="文本框 1">
            <a:extLst>
              <a:ext uri="{FF2B5EF4-FFF2-40B4-BE49-F238E27FC236}">
                <a16:creationId xmlns:a16="http://schemas.microsoft.com/office/drawing/2014/main" id="{E47CF12F-4276-5D14-2591-A81764C66E1A}"/>
              </a:ext>
            </a:extLst>
          </p:cNvPr>
          <p:cNvSpPr txBox="1"/>
          <p:nvPr/>
        </p:nvSpPr>
        <p:spPr>
          <a:xfrm>
            <a:off x="751524" y="993362"/>
            <a:ext cx="11330409" cy="5044010"/>
          </a:xfrm>
          <a:prstGeom prst="rect">
            <a:avLst/>
          </a:prstGeom>
          <a:noFill/>
        </p:spPr>
        <p:txBody>
          <a:bodyPr wrap="square" rtlCol="0">
            <a:spAutoFit/>
          </a:bodyPr>
          <a:lstStyle/>
          <a:p>
            <a:pPr marL="0" marR="0" lvl="0" indent="720000" algn="l" defTabSz="914400" rtl="0" eaLnBrk="1" fontAlgn="auto" latinLnBrk="0" hangingPunct="1">
              <a:lnSpc>
                <a:spcPct val="170000"/>
              </a:lnSpc>
              <a:spcBef>
                <a:spcPct val="50000"/>
              </a:spcBef>
              <a:spcAft>
                <a:spcPts val="0"/>
              </a:spcAft>
              <a:buClrTx/>
              <a:buSzTx/>
              <a:buFontTx/>
              <a:buNone/>
              <a:tabLst/>
              <a:defRPr/>
            </a:pPr>
            <a:r>
              <a:rPr lang="en-US" altLang="zh-CN" sz="2400" b="1" dirty="0">
                <a:solidFill>
                  <a:srgbClr val="5B9BD5"/>
                </a:solidFill>
                <a:latin typeface="华文楷体" panose="02010600040101010101" charset="-122"/>
                <a:ea typeface="华文楷体" panose="02010600040101010101" charset="-122"/>
                <a:cs typeface="华文楷体" panose="02010600040101010101" charset="-122"/>
              </a:rPr>
              <a:t>2</a:t>
            </a:r>
            <a:r>
              <a:rPr lang="zh-CN" altLang="en-US" sz="2400" b="1" dirty="0">
                <a:solidFill>
                  <a:srgbClr val="5B9BD5"/>
                </a:solidFill>
                <a:latin typeface="华文楷体" panose="02010600040101010101" charset="-122"/>
                <a:ea typeface="华文楷体" panose="02010600040101010101" charset="-122"/>
                <a:cs typeface="华文楷体" panose="02010600040101010101" charset="-122"/>
              </a:rPr>
              <a:t>．金融统计分析</a:t>
            </a:r>
            <a:endParaRPr lang="en-US" altLang="zh-CN" sz="2400" b="1" dirty="0">
              <a:solidFill>
                <a:srgbClr val="5B9BD5"/>
              </a:solidFill>
              <a:latin typeface="华文楷体" panose="02010600040101010101" charset="-122"/>
              <a:ea typeface="华文楷体" panose="02010600040101010101" charset="-122"/>
              <a:cs typeface="华文楷体" panose="02010600040101010101" charset="-122"/>
            </a:endParaRPr>
          </a:p>
          <a:p>
            <a:pPr indent="720000">
              <a:lnSpc>
                <a:spcPct val="170000"/>
              </a:lnSpc>
              <a:defRPr/>
              <a:extLst>
                <a:ext uri="{35155182-B16C-46BC-9424-99874614C6A1}">
                  <wpsdc:indentchars xmlns="" xmlns:wpsdc="http://www.wps.cn/officeDocument/2017/drawingmlCustomData" xmlns:lc="http://schemas.openxmlformats.org/drawingml/2006/lockedCanvas" val="200" checksum="4158780845"/>
                </a:ext>
              </a:extLst>
            </a:pPr>
            <a:r>
              <a:rPr kumimoji="0" lang="zh-CN" altLang="en-US" sz="2400" b="0" i="0" u="none" strike="noStrike" kern="1200" cap="none" spc="0" normalizeH="0" baseline="0" noProof="0" dirty="0">
                <a:ln>
                  <a:noFill/>
                </a:ln>
                <a:solidFill>
                  <a:prstClr val="black"/>
                </a:solidFill>
                <a:effectLst/>
                <a:uLnTx/>
                <a:uFillTx/>
                <a:latin typeface="华文楷体" panose="02010600040101010101" charset="-122"/>
                <a:ea typeface="华文楷体" panose="02010600040101010101" charset="-122"/>
                <a:cs typeface="+mn-cs"/>
              </a:rPr>
              <a:t>金融统计分析是金融统计的落脚点，旨在将金融统计数据转化为金融调控机制与政策。</a:t>
            </a:r>
            <a:endParaRPr kumimoji="0" lang="en-US" altLang="zh-CN" sz="2400" b="0" i="0" u="none" strike="noStrike" kern="1200" cap="none" spc="0" normalizeH="0" baseline="0" noProof="0" dirty="0">
              <a:ln>
                <a:noFill/>
              </a:ln>
              <a:solidFill>
                <a:prstClr val="black"/>
              </a:solidFill>
              <a:effectLst/>
              <a:uLnTx/>
              <a:uFillTx/>
              <a:latin typeface="华文楷体" panose="02010600040101010101" charset="-122"/>
              <a:ea typeface="华文楷体" panose="02010600040101010101" charset="-122"/>
              <a:cs typeface="+mn-cs"/>
            </a:endParaRPr>
          </a:p>
          <a:p>
            <a:pPr indent="720000">
              <a:lnSpc>
                <a:spcPct val="170000"/>
              </a:lnSpc>
              <a:defRPr/>
              <a:extLst>
                <a:ext uri="{35155182-B16C-46BC-9424-99874614C6A1}">
                  <wpsdc:indentchars xmlns="" xmlns:wpsdc="http://www.wps.cn/officeDocument/2017/drawingmlCustomData" xmlns:lc="http://schemas.openxmlformats.org/drawingml/2006/lockedCanvas" val="200" checksum="4158780845"/>
                </a:ext>
              </a:extLst>
            </a:pPr>
            <a:r>
              <a:rPr kumimoji="0" lang="zh-CN" altLang="en-US" sz="2400" b="0" i="0" u="none" strike="noStrike" kern="1200" cap="none" spc="0" normalizeH="0" baseline="0" noProof="0" dirty="0">
                <a:ln>
                  <a:noFill/>
                </a:ln>
                <a:solidFill>
                  <a:prstClr val="black"/>
                </a:solidFill>
                <a:effectLst/>
                <a:uLnTx/>
                <a:uFillTx/>
                <a:latin typeface="华文楷体" panose="02010600040101010101" charset="-122"/>
                <a:ea typeface="华文楷体" panose="02010600040101010101" charset="-122"/>
                <a:cs typeface="+mn-cs"/>
              </a:rPr>
              <a:t>做好金融统计分析，需要三大支撑：一是扎实科学的金融统计工作；二是捕捉重要的现实金融问题；三是运用有效的统计分析方法。</a:t>
            </a:r>
            <a:endParaRPr kumimoji="0" lang="en-US" altLang="zh-CN" sz="2400" b="0" i="0" u="none" strike="noStrike" kern="1200" cap="none" spc="0" normalizeH="0" baseline="0" noProof="0" dirty="0">
              <a:ln>
                <a:noFill/>
              </a:ln>
              <a:solidFill>
                <a:prstClr val="black"/>
              </a:solidFill>
              <a:effectLst/>
              <a:uLnTx/>
              <a:uFillTx/>
              <a:latin typeface="华文楷体" panose="02010600040101010101" charset="-122"/>
              <a:ea typeface="华文楷体" panose="02010600040101010101" charset="-122"/>
              <a:cs typeface="+mn-cs"/>
            </a:endParaRPr>
          </a:p>
          <a:p>
            <a:pPr indent="720000">
              <a:lnSpc>
                <a:spcPct val="170000"/>
              </a:lnSpc>
              <a:defRPr/>
              <a:extLst>
                <a:ext uri="{35155182-B16C-46BC-9424-99874614C6A1}">
                  <wpsdc:indentchars xmlns="" xmlns:wpsdc="http://www.wps.cn/officeDocument/2017/drawingmlCustomData" xmlns:lc="http://schemas.openxmlformats.org/drawingml/2006/lockedCanvas" val="200" checksum="4158780845"/>
                </a:ext>
              </a:extLst>
            </a:pPr>
            <a:r>
              <a:rPr kumimoji="0" lang="zh-CN" altLang="en-US" sz="2400" b="0" i="0" u="none" strike="noStrike" kern="1200" cap="none" spc="0" normalizeH="0" baseline="0" noProof="0" dirty="0">
                <a:ln>
                  <a:noFill/>
                </a:ln>
                <a:solidFill>
                  <a:prstClr val="black"/>
                </a:solidFill>
                <a:effectLst/>
                <a:uLnTx/>
                <a:uFillTx/>
                <a:latin typeface="华文楷体" panose="02010600040101010101" charset="-122"/>
                <a:ea typeface="华文楷体" panose="02010600040101010101" charset="-122"/>
                <a:cs typeface="+mn-cs"/>
              </a:rPr>
              <a:t>金融统计分析包括两类：金融机构内部定期开展的制度化统计分析，多用常规描述统计方法，本章不予讨论；针对特定发展阶段和金融问题开展的专题性统计分析，其综合选用各类统计方法，构成本章主题。</a:t>
            </a:r>
          </a:p>
        </p:txBody>
      </p:sp>
    </p:spTree>
    <p:extLst>
      <p:ext uri="{BB962C8B-B14F-4D97-AF65-F5344CB8AC3E}">
        <p14:creationId xmlns:p14="http://schemas.microsoft.com/office/powerpoint/2010/main" val="1826236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blinds(horizontal)">
                                      <p:cBhvr>
                                        <p:cTn id="10" dur="500"/>
                                        <p:tgtEl>
                                          <p:spTgt spid="2">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blinds(horizontal)">
                                      <p:cBhvr>
                                        <p:cTn id="13" dur="500"/>
                                        <p:tgtEl>
                                          <p:spTgt spid="2">
                                            <p:txEl>
                                              <p:pRg st="2" end="2"/>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blinds(horizontal)">
                                      <p:cBhvr>
                                        <p:cTn id="16"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Grp="1" noRot="1" noChangeArrowheads="1"/>
          </p:cNvSpPr>
          <p:nvPr>
            <p:ph idx="1"/>
          </p:nvPr>
        </p:nvSpPr>
        <p:spPr>
          <a:xfrm>
            <a:off x="660296" y="939165"/>
            <a:ext cx="11389995" cy="5543550"/>
          </a:xfrm>
        </p:spPr>
        <p:txBody>
          <a:bodyPr>
            <a:noAutofit/>
          </a:bodyPr>
          <a:lstStyle/>
          <a:p>
            <a:pPr marL="0" indent="720000" fontAlgn="auto">
              <a:lnSpc>
                <a:spcPct val="180000"/>
              </a:lnSpc>
              <a:spcBef>
                <a:spcPts val="0"/>
              </a:spcBef>
              <a:buFontTx/>
              <a:buNone/>
            </a:pPr>
            <a:r>
              <a:rPr lang="zh-CN" altLang="en-US" sz="2400" dirty="0">
                <a:latin typeface="华文楷体" panose="02010600040101010101" charset="-122"/>
                <a:ea typeface="华文楷体" panose="02010600040101010101" charset="-122"/>
                <a:cs typeface="华文楷体" panose="02010600040101010101" charset="-122"/>
              </a:rPr>
              <a:t>资金流量核算是全面反映国民经济运行过程中货币流动的有效手段，“资金流量统计”构成宏观金融统计分析的基石与核心。</a:t>
            </a:r>
            <a:endParaRPr lang="en-US" altLang="zh-CN" sz="2400" dirty="0">
              <a:latin typeface="华文楷体" panose="02010600040101010101" charset="-122"/>
              <a:ea typeface="华文楷体" panose="02010600040101010101" charset="-122"/>
              <a:cs typeface="华文楷体" panose="02010600040101010101" charset="-122"/>
            </a:endParaRPr>
          </a:p>
          <a:p>
            <a:pPr marL="0" indent="720000" fontAlgn="auto">
              <a:lnSpc>
                <a:spcPct val="180000"/>
              </a:lnSpc>
              <a:spcBef>
                <a:spcPts val="0"/>
              </a:spcBef>
              <a:buFontTx/>
              <a:buNone/>
            </a:pPr>
            <a:r>
              <a:rPr lang="zh-CN" altLang="en-US" sz="2400" dirty="0">
                <a:latin typeface="华文楷体" panose="02010600040101010101" charset="-122"/>
                <a:ea typeface="华文楷体" panose="02010600040101010101" charset="-122"/>
                <a:cs typeface="华文楷体" panose="02010600040101010101" charset="-122"/>
              </a:rPr>
              <a:t>在此基础上，进一步深入考察后货币供给量与需求量的规模与变动，则主要依托“货币供应量统计”。</a:t>
            </a:r>
            <a:endParaRPr lang="en-US" altLang="zh-CN" sz="2400" dirty="0">
              <a:latin typeface="华文楷体" panose="02010600040101010101" charset="-122"/>
              <a:ea typeface="华文楷体" panose="02010600040101010101" charset="-122"/>
              <a:cs typeface="华文楷体" panose="02010600040101010101" charset="-122"/>
            </a:endParaRPr>
          </a:p>
          <a:p>
            <a:pPr marL="0" indent="720000" fontAlgn="auto">
              <a:lnSpc>
                <a:spcPct val="180000"/>
              </a:lnSpc>
              <a:spcBef>
                <a:spcPts val="0"/>
              </a:spcBef>
              <a:buFontTx/>
              <a:buNone/>
            </a:pPr>
            <a:r>
              <a:rPr lang="zh-CN" altLang="en-US" sz="2400" dirty="0">
                <a:latin typeface="华文楷体" panose="02010600040101010101" charset="-122"/>
                <a:ea typeface="华文楷体" panose="02010600040101010101" charset="-122"/>
                <a:cs typeface="华文楷体" panose="02010600040101010101" charset="-122"/>
              </a:rPr>
              <a:t>此外，为认清我国的金融结构，还需对“金融市场统计”、“对外金融统计”、“信贷收支统计”、“现金收支统计”等进行整合分析。</a:t>
            </a:r>
            <a:endParaRPr lang="en-US" altLang="zh-CN" sz="2400" dirty="0">
              <a:latin typeface="华文楷体" panose="02010600040101010101" charset="-122"/>
              <a:ea typeface="华文楷体" panose="02010600040101010101" charset="-122"/>
              <a:cs typeface="华文楷体" panose="02010600040101010101" charset="-122"/>
            </a:endParaRPr>
          </a:p>
          <a:p>
            <a:pPr marL="0" indent="720000" fontAlgn="auto">
              <a:lnSpc>
                <a:spcPct val="180000"/>
              </a:lnSpc>
              <a:spcBef>
                <a:spcPts val="0"/>
              </a:spcBef>
              <a:buFontTx/>
              <a:buNone/>
            </a:pPr>
            <a:r>
              <a:rPr lang="zh-CN" altLang="en-US" sz="2400" dirty="0">
                <a:latin typeface="华文楷体" panose="02010600040101010101" charset="-122"/>
                <a:ea typeface="华文楷体" panose="02010600040101010101" charset="-122"/>
                <a:cs typeface="华文楷体" panose="02010600040101010101" charset="-122"/>
              </a:rPr>
              <a:t>整体而言，资金流量统计分析提供宏观图景，货币供求平衡分析最具政策价值，金融结构统计分析便于揭示本质。</a:t>
            </a: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8</a:t>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三、宏观金融统计研究内容</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ZmE0ZGFhNTg2NGIxM2MwYzc0MGFhNjc1YjQzMGNlMWIifQ=="/>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2005</TotalTime>
  <Words>6334</Words>
  <Application>Microsoft Office PowerPoint</Application>
  <PresentationFormat>宽屏</PresentationFormat>
  <Paragraphs>1851</Paragraphs>
  <Slides>50</Slides>
  <Notes>0</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50</vt:i4>
      </vt:variant>
    </vt:vector>
  </HeadingPairs>
  <TitlesOfParts>
    <vt:vector size="63" baseType="lpstr">
      <vt:lpstr>黑体</vt:lpstr>
      <vt:lpstr>华文楷体</vt:lpstr>
      <vt:lpstr>华文隶书</vt:lpstr>
      <vt:lpstr>华文中宋</vt:lpstr>
      <vt:lpstr>楷体</vt:lpstr>
      <vt:lpstr>微软雅黑</vt:lpstr>
      <vt:lpstr>Arial</vt:lpstr>
      <vt:lpstr>Calibri</vt:lpstr>
      <vt:lpstr>Calibri Light</vt:lpstr>
      <vt:lpstr>Cambria Math</vt:lpstr>
      <vt:lpstr>Times New Roman</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思考与练习</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雨桐 冷</cp:lastModifiedBy>
  <cp:revision>55</cp:revision>
  <dcterms:created xsi:type="dcterms:W3CDTF">2015-12-05T08:51:00Z</dcterms:created>
  <dcterms:modified xsi:type="dcterms:W3CDTF">2025-09-22T13:01:39Z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8341F01940C944D49D21BD2B1993B57D_13</vt:lpwstr>
  </property>
  <property fmtid="{D5CDD505-2E9C-101B-9397-08002B2CF9AE}" pid="3" name="KSOProductBuildVer">
    <vt:lpwstr>2052-12.1.0.22529</vt:lpwstr>
  </property>
  <property fmtid="{D5CDD505-2E9C-101B-9397-08002B2CF9AE}" pid="4" name="KSOTemplateUUID">
    <vt:lpwstr>v1.0_mb_46fif/lngfIZSzxymcPcdg==</vt:lpwstr>
  </property>
</Properties>
</file>